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400" r:id="rId11"/>
    <p:sldId id="408" r:id="rId12"/>
    <p:sldId id="409" r:id="rId13"/>
    <p:sldId id="401" r:id="rId14"/>
    <p:sldId id="324" r:id="rId15"/>
    <p:sldId id="326" r:id="rId16"/>
    <p:sldId id="361" r:id="rId17"/>
    <p:sldId id="359" r:id="rId18"/>
    <p:sldId id="358" r:id="rId19"/>
    <p:sldId id="360" r:id="rId20"/>
    <p:sldId id="384" r:id="rId21"/>
    <p:sldId id="393" r:id="rId22"/>
    <p:sldId id="390" r:id="rId23"/>
    <p:sldId id="391" r:id="rId24"/>
    <p:sldId id="392" r:id="rId25"/>
    <p:sldId id="394" r:id="rId26"/>
    <p:sldId id="395" r:id="rId27"/>
    <p:sldId id="397" r:id="rId28"/>
    <p:sldId id="398" r:id="rId29"/>
    <p:sldId id="389" r:id="rId30"/>
    <p:sldId id="339" r:id="rId31"/>
    <p:sldId id="362" r:id="rId32"/>
    <p:sldId id="410" r:id="rId33"/>
    <p:sldId id="306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AA92-BE6B-48E2-BFD0-25BCA9B17276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4D0CF-C83B-4FE8-AF8C-999EA6FA10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17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A86EA8BF-FADE-C3AB-6DF6-C9AD38114C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4B5979C9-6C39-450E-A7C3-658D715128A4}" type="slidenum">
              <a:rPr lang="en-GB" altLang="en-US" sz="1400">
                <a:solidFill>
                  <a:srgbClr val="000000"/>
                </a:solidFill>
              </a:rPr>
              <a:pPr/>
              <a:t>10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FEB70567-3F2E-4080-3CC2-1A9F8463D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35C4723-6DAE-3748-DE70-21F1DA0FD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6B2640F8-2619-EFDA-F83A-BBC29837C0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D18E1699-BD46-4C38-8A00-361448823CBE}" type="slidenum">
              <a:rPr lang="en-GB" altLang="en-US" sz="1400">
                <a:solidFill>
                  <a:srgbClr val="000000"/>
                </a:solidFill>
              </a:rPr>
              <a:pPr/>
              <a:t>19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CA914217-7CE2-C52E-AA5C-17611FCC0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1401852-2B4A-B247-E949-36F848257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1461C76-73E8-E62D-DFDB-BA79A09FD2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03039860-6F0F-4FAF-8F92-BAAD50A86356}" type="slidenum">
              <a:rPr lang="en-GB" altLang="en-US" sz="1400">
                <a:solidFill>
                  <a:srgbClr val="000000"/>
                </a:solidFill>
              </a:rPr>
              <a:pPr/>
              <a:t>31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4B1390D0-7DEB-1385-1BF3-EAE89B449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6EE98253-C214-A262-96F8-2298F8D79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F6DE73EF-77C6-D414-771B-1440124DD0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08ED004B-7A4C-433C-9CC0-3BBF07704AF3}" type="slidenum">
              <a:rPr lang="en-GB" altLang="en-US" sz="1400">
                <a:solidFill>
                  <a:srgbClr val="000000"/>
                </a:solidFill>
              </a:rPr>
              <a:pPr/>
              <a:t>32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103427" name="Rectangle 1">
            <a:extLst>
              <a:ext uri="{FF2B5EF4-FFF2-40B4-BE49-F238E27FC236}">
                <a16:creationId xmlns:a16="http://schemas.microsoft.com/office/drawing/2014/main" id="{AAC089F6-BA40-551A-7909-A575108B6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08A3AD8C-75D0-CF95-C4BD-EEEAF818B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87ABD0DA-E95A-963E-E32A-0F04EEF637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E0B8F6DB-C45C-4B3E-A1F1-368C18A4122F}" type="slidenum">
              <a:rPr lang="en-GB" altLang="en-US" sz="1400">
                <a:solidFill>
                  <a:srgbClr val="000000"/>
                </a:solidFill>
              </a:rPr>
              <a:pPr/>
              <a:t>11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8854F073-29D0-7080-A90B-ED01B5E00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9F087D7C-C88E-A613-DBD2-DEAF61C04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99E643C5-1723-E5CD-AC12-8F5F05422F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ED935241-4EAB-4B24-9C3F-D0C0227EABCE}" type="slidenum">
              <a:rPr lang="en-GB" altLang="en-US" sz="1400">
                <a:solidFill>
                  <a:srgbClr val="000000"/>
                </a:solidFill>
              </a:rPr>
              <a:pPr/>
              <a:t>12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2807919F-3007-A689-B5C3-65C4CB30B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BAAA66B-B84E-5DEF-681A-4BBC80932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8C0EE761-D2AF-BD55-5BD8-C671E0EEEF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F9EFCE38-9149-44ED-AE4F-4FEDEA6105F2}" type="slidenum">
              <a:rPr lang="en-GB" altLang="en-US" sz="1400">
                <a:solidFill>
                  <a:srgbClr val="000000"/>
                </a:solidFill>
              </a:rPr>
              <a:pPr/>
              <a:t>13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A72C2226-010D-57D5-9DC5-B74AD4E6B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054F07D2-29FB-FDDB-39AD-5FC3B582E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00A4FFD2-8B27-606E-D75E-779EEFC2E6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093B6D65-8D45-42C3-8282-88F394930139}" type="slidenum">
              <a:rPr lang="en-GB" altLang="en-US" sz="1400">
                <a:solidFill>
                  <a:srgbClr val="000000"/>
                </a:solidFill>
              </a:rPr>
              <a:pPr/>
              <a:t>14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7A6784C-6D03-DB84-F3A8-D455482F1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E5DDE87-B293-0991-A9E2-3E819686D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9E4CD192-4970-07D4-88EC-0B5DDF354E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70F0D08D-7A24-4A2C-B725-7C569448FD9C}" type="slidenum">
              <a:rPr lang="en-GB" altLang="en-US" sz="1400">
                <a:solidFill>
                  <a:srgbClr val="000000"/>
                </a:solidFill>
              </a:rPr>
              <a:pPr/>
              <a:t>15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6A214137-645E-C435-7050-14A7AA968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200FD5DF-AB32-FCAF-3363-07444189E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9459A64-CDBB-BB63-45C5-9CF4A1A8C4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B047FFD0-2C12-4465-86D7-F3D04C2C2A5D}" type="slidenum">
              <a:rPr lang="en-GB" altLang="en-US" sz="1400">
                <a:solidFill>
                  <a:srgbClr val="000000"/>
                </a:solidFill>
              </a:rPr>
              <a:pPr/>
              <a:t>16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1EC306-854C-3D83-63D6-C692D97F3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BDC9C65A-5441-22A3-1E66-F39FBDFE0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9BAA5A70-9147-91D5-7715-BD82BDBB3A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0BF6552C-035D-49F5-827A-D31C22B81991}" type="slidenum">
              <a:rPr lang="en-GB" altLang="en-US" sz="1400">
                <a:solidFill>
                  <a:srgbClr val="000000"/>
                </a:solidFill>
              </a:rPr>
              <a:pPr/>
              <a:t>17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37223E8B-3577-FB24-B511-E9BF088E8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0C2B5A78-5F75-E0A9-0B54-4D698BFDD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77B76BC3-0DAF-9F80-DE98-A05BAD32C2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68AFD2E1-BCF3-4808-87EA-3E880F02E01F}" type="slidenum">
              <a:rPr lang="en-GB" altLang="en-US" sz="1400">
                <a:solidFill>
                  <a:srgbClr val="000000"/>
                </a:solidFill>
              </a:rPr>
              <a:pPr/>
              <a:t>18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0EA4D623-F102-5E90-36FC-62DD70F6E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1238" cy="3427413"/>
          </a:xfrm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CBEBE815-6562-69A3-45D8-22E999125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9E3485-07C7-46BF-3AAD-212FA4FDF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5E21D09-0A11-612F-2CB0-3786FA0E2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CEB7F3-0FD7-2C2E-01E4-B9ABEFF2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5F46A6-1D70-7651-1B95-5BAAD75B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761D4C-3CBD-87E4-6E4C-B8BBD4E1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36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030BE0-8B00-2EAF-55D4-5C028927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F5277B5-DB9C-0135-19E9-23A89F8E0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D19B19-FE7B-6858-C507-2CCC2417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F877F2-9D96-9CC1-153D-A6B719E5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55EF86-878A-E69B-9277-CBB0AE62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81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6333137-0F99-A19F-3DDE-3577B0274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11A8D4C-2E3A-A76B-5747-ED2D8BF00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835597-4BAF-D7F6-7652-E29F4ED0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F29262-C026-C149-D006-806BD6D3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E3BFD9-7273-BA74-A22F-409CC8C1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98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BEC199-D1FC-E988-230A-E57F426B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6011F0-FF70-699E-E753-596B5E80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1E9E10-2CD4-F823-0F98-557802A8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22FC72-868F-D1C5-20BF-53723E43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158E3C-92B9-1E99-B9B8-F6B46565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873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CA6EF1-EEAD-88DF-EE2B-A7E1C54F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9955C5-2541-B10F-B778-62089FFC2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117DA6-E959-79B2-6771-3C9E7E01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75C3BE-4463-5962-F585-CE5E9DCF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AD604F-1318-577C-FFCB-3D1C5FCA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64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E30BD5-2442-85D7-AB59-32880161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F99177-C806-6282-888A-58BDB20D3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A49E6C-5943-789B-5406-2FBC0DEA9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1448C6-DE11-EAB0-287E-8DE3C584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45FFF9-86DE-E744-2939-FCED6965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6F50DCB-4C67-CBB9-5342-015F4418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0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45BCA1-30DA-A56A-B8B6-4DA66F74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4B79A7-A4EC-4B7F-0F20-0962E308D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B5BE031-A22F-5C46-B242-05CABC242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6D3D823-F394-5BEA-AB1E-8760BFF88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F4CDB4-001C-B7C8-97B6-10D94AAAE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DAC68E2-6BC6-A349-59E0-E146AF09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F64A735-DC08-9400-AFE5-85EFB15B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5C1E18C-0164-022D-0AE3-43B1088D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93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ADFC2-781C-BFD8-1E4B-5AB59E0E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B275551-3884-7E27-D2A6-6CAB585D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B274D8-2EAD-6074-B936-C4BB08C1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01CBF33-3F1E-CEA9-862C-466660DD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03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767639E-A186-381D-19AB-B88DE6C1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D8EC7BD-A014-5D2C-0DE1-A2B78CB4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1BB1D3-DEB8-FC1B-AFF0-4D8D522C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37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E354E0-1678-A7E7-475C-D78C08EE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AF307E-DDB0-F8E9-C328-447E0566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74F5EC-A0E5-0929-4243-814E55AE2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18C9267-248C-BA0C-FF99-D6896FC6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5BE4D9-8270-729E-427A-0E23876D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0F88AA-306A-FCC5-F847-D877E88B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29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8DA2BA-2019-6CDA-A854-40015EAE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B40FEE6-1345-3449-6500-73CC8DDF3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B325AE-B268-7F1C-1C5E-524E3D1A7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16832B6-155F-2556-F77B-63B6625F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DC5BF3A-2F52-2D5C-4718-122A1943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CCE5403-CAD4-DA19-8B2D-53975037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89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8E7EDCC-5E0B-3845-D3B0-11715BA2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09B3BD-9F8C-D5A4-6EB4-7FCAA6BDE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C3E6F5-89F3-88EB-991B-41BCEF30C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17B4-2FF2-4D2A-8E3B-FF0AE9742949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EDF4EC-B07D-77A4-CB8D-84D4C63DA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DF125F-8D43-887F-8C73-FE76212E2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DB62-2CA0-4A83-B930-ED2400E1C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8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FF5204-1056-6885-3CCD-80BEBF125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017"/>
            <a:ext cx="9144000" cy="238760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TOHUMDAN FİDEYE</a:t>
            </a:r>
            <a:b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ELEKTOLİKİT 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07911F2-50BC-CA4F-43AB-4B8FBE0B7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890CF620-CD8E-43A1-3DDF-4EB0D0A4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9315"/>
            <a:ext cx="9144000" cy="16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6377AB4-69FC-18E5-4B92-ECDD2A4F2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69" y="273639"/>
            <a:ext cx="999831" cy="426757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58E904E7-6995-60B6-49E6-D9083EE0DC4B}"/>
              </a:ext>
            </a:extLst>
          </p:cNvPr>
          <p:cNvSpPr txBox="1"/>
          <p:nvPr/>
        </p:nvSpPr>
        <p:spPr>
          <a:xfrm>
            <a:off x="5181600" y="6047817"/>
            <a:ext cx="6838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TARU HAVA VE GAZ SİSTEMLERİ SAN. VE TİC. LTD.ŞTİ.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2023      </a:t>
            </a:r>
            <a:endParaRPr lang="en-GB" altLang="en-US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6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>
            <a:extLst>
              <a:ext uri="{FF2B5EF4-FFF2-40B4-BE49-F238E27FC236}">
                <a16:creationId xmlns:a16="http://schemas.microsoft.com/office/drawing/2014/main" id="{B0660F47-6A31-B642-A2FD-DE3496679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5912" y="115887"/>
            <a:ext cx="6985000" cy="720725"/>
          </a:xfrm>
        </p:spPr>
        <p:txBody>
          <a:bodyPr/>
          <a:lstStyle/>
          <a:p>
            <a:r>
              <a:rPr lang="tr-TR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 CİHAZI FOTOGRAFLARI 1</a:t>
            </a:r>
            <a:endParaRPr lang="en-US" alt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47" name="Resim 3" descr="Ham Su tankları ve Giriş Tesisatı&#10;&#10;Açıklama otomatik olarak oluşturuldu">
            <a:extLst>
              <a:ext uri="{FF2B5EF4-FFF2-40B4-BE49-F238E27FC236}">
                <a16:creationId xmlns:a16="http://schemas.microsoft.com/office/drawing/2014/main" id="{6C6ED224-BB7C-6E09-4E85-41A0AF560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893763"/>
            <a:ext cx="37084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Resim 5" descr="zemin, açık hava, bina, duvar içeren bir resim&#10;&#10;Açıklama otomatik olarak oluşturuldu">
            <a:extLst>
              <a:ext uri="{FF2B5EF4-FFF2-40B4-BE49-F238E27FC236}">
                <a16:creationId xmlns:a16="http://schemas.microsoft.com/office/drawing/2014/main" id="{DBD2CDF0-670C-C814-C288-AE875CF0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893763"/>
            <a:ext cx="37084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Resim 7" descr="iç mekan, dolap içeren bir resim&#10;&#10;Açıklama otomatik olarak oluşturuldu">
            <a:extLst>
              <a:ext uri="{FF2B5EF4-FFF2-40B4-BE49-F238E27FC236}">
                <a16:creationId xmlns:a16="http://schemas.microsoft.com/office/drawing/2014/main" id="{9ECB51F2-D7A2-FCFF-CEFD-A0F02D55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868739"/>
            <a:ext cx="37449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Resim 9" descr="bina, zemin içeren bir resim&#10;&#10;Açıklama otomatik olarak oluşturuldu">
            <a:extLst>
              <a:ext uri="{FF2B5EF4-FFF2-40B4-BE49-F238E27FC236}">
                <a16:creationId xmlns:a16="http://schemas.microsoft.com/office/drawing/2014/main" id="{7ADBA338-F9E8-6C54-4592-DEE47E09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848101"/>
            <a:ext cx="37084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1">
            <a:extLst>
              <a:ext uri="{FF2B5EF4-FFF2-40B4-BE49-F238E27FC236}">
                <a16:creationId xmlns:a16="http://schemas.microsoft.com/office/drawing/2014/main" id="{E4CAFCAD-C611-21FA-C243-D29D21E1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7" y="261938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07DAC727-71F1-838D-F6B3-989C8F573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7480" y="149225"/>
            <a:ext cx="6985000" cy="720725"/>
          </a:xfrm>
        </p:spPr>
        <p:txBody>
          <a:bodyPr/>
          <a:lstStyle/>
          <a:p>
            <a:r>
              <a:rPr lang="tr-TR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 CİHAZI FOTOGRAFLARI 2</a:t>
            </a:r>
            <a:endParaRPr lang="en-US" alt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1" name="Resim 2">
            <a:extLst>
              <a:ext uri="{FF2B5EF4-FFF2-40B4-BE49-F238E27FC236}">
                <a16:creationId xmlns:a16="http://schemas.microsoft.com/office/drawing/2014/main" id="{C20748DA-F9AC-D9FD-125A-7AED3BFC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981075"/>
            <a:ext cx="230028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Resim 6" descr="duvar, iç mekan, oturma, beyaz içeren bir resim&#10;&#10;Açıklama otomatik olarak oluşturuldu">
            <a:extLst>
              <a:ext uri="{FF2B5EF4-FFF2-40B4-BE49-F238E27FC236}">
                <a16:creationId xmlns:a16="http://schemas.microsoft.com/office/drawing/2014/main" id="{933C0720-0AC2-F43E-FFC7-50302D54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012825"/>
            <a:ext cx="23018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Resim 10" descr="iç mekan, buzdolabı, duvar, oturma içeren bir resim&#10;&#10;Açıklama otomatik olarak oluşturuldu">
            <a:extLst>
              <a:ext uri="{FF2B5EF4-FFF2-40B4-BE49-F238E27FC236}">
                <a16:creationId xmlns:a16="http://schemas.microsoft.com/office/drawing/2014/main" id="{3ADF7616-DC03-79BA-9171-4D750FA1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981075"/>
            <a:ext cx="2325688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Resim 12" descr="bina, açık hava, zemin, mavi içeren bir resim&#10;&#10;Açıklama otomatik olarak oluşturuldu">
            <a:extLst>
              <a:ext uri="{FF2B5EF4-FFF2-40B4-BE49-F238E27FC236}">
                <a16:creationId xmlns:a16="http://schemas.microsoft.com/office/drawing/2014/main" id="{4180EC39-88A2-D87F-A5CD-FF18A73D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8"/>
          <a:stretch>
            <a:fillRect/>
          </a:stretch>
        </p:blipFill>
        <p:spPr bwMode="auto">
          <a:xfrm>
            <a:off x="1271587" y="4192588"/>
            <a:ext cx="48244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Resim 14" descr="bina, zemin, iç mekan içeren bir resim&#10;&#10;Açıklama otomatik olarak oluşturuldu">
            <a:extLst>
              <a:ext uri="{FF2B5EF4-FFF2-40B4-BE49-F238E27FC236}">
                <a16:creationId xmlns:a16="http://schemas.microsoft.com/office/drawing/2014/main" id="{5CC155A2-A23C-64D3-CC75-5DC52DAE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26901" r="22438" b="14301"/>
          <a:stretch>
            <a:fillRect/>
          </a:stretch>
        </p:blipFill>
        <p:spPr bwMode="auto">
          <a:xfrm>
            <a:off x="6473031" y="4175126"/>
            <a:ext cx="3876675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1">
            <a:extLst>
              <a:ext uri="{FF2B5EF4-FFF2-40B4-BE49-F238E27FC236}">
                <a16:creationId xmlns:a16="http://schemas.microsoft.com/office/drawing/2014/main" id="{873DC4D8-2E7E-11FE-0B95-E1394484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8" y="261938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>
            <a:extLst>
              <a:ext uri="{FF2B5EF4-FFF2-40B4-BE49-F238E27FC236}">
                <a16:creationId xmlns:a16="http://schemas.microsoft.com/office/drawing/2014/main" id="{6A2987B0-CF83-B41A-EC71-311B37D3B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6134" y="313568"/>
            <a:ext cx="6985000" cy="720725"/>
          </a:xfrm>
        </p:spPr>
        <p:txBody>
          <a:bodyPr/>
          <a:lstStyle/>
          <a:p>
            <a:r>
              <a:rPr lang="tr-TR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 CİHAZI FOTOGRAFLARI 3</a:t>
            </a:r>
            <a:endParaRPr lang="en-US" alt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5" name="Resim 3" descr="gök, açık hava, zemin içeren bir resim&#10;&#10;Açıklama otomatik olarak oluşturuldu">
            <a:extLst>
              <a:ext uri="{FF2B5EF4-FFF2-40B4-BE49-F238E27FC236}">
                <a16:creationId xmlns:a16="http://schemas.microsoft.com/office/drawing/2014/main" id="{032BF29B-E9F2-C237-92D9-829F75FC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b="6950"/>
          <a:stretch>
            <a:fillRect/>
          </a:stretch>
        </p:blipFill>
        <p:spPr bwMode="auto">
          <a:xfrm>
            <a:off x="541062" y="1520825"/>
            <a:ext cx="5051276" cy="416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Resim 5" descr="gök, açık hava, su, doğa içeren bir resim&#10;&#10;Açıklama otomatik olarak oluşturuldu">
            <a:extLst>
              <a:ext uri="{FF2B5EF4-FFF2-40B4-BE49-F238E27FC236}">
                <a16:creationId xmlns:a16="http://schemas.microsoft.com/office/drawing/2014/main" id="{CF5898E9-E7DD-A7E2-3FDB-91076A2B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0" b="9026"/>
          <a:stretch>
            <a:fillRect/>
          </a:stretch>
        </p:blipFill>
        <p:spPr bwMode="auto">
          <a:xfrm>
            <a:off x="6268763" y="2256115"/>
            <a:ext cx="5480326" cy="28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1">
            <a:extLst>
              <a:ext uri="{FF2B5EF4-FFF2-40B4-BE49-F238E27FC236}">
                <a16:creationId xmlns:a16="http://schemas.microsoft.com/office/drawing/2014/main" id="{19A7BC2D-4E5F-2D3E-2298-5772CA02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2" y="115889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975F97D0-0CB2-8CF5-563C-2F1E59E87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0274" y="1880566"/>
            <a:ext cx="8226425" cy="647700"/>
          </a:xfrm>
        </p:spPr>
        <p:txBody>
          <a:bodyPr/>
          <a:lstStyle/>
          <a:p>
            <a:r>
              <a:rPr lang="tr-TR" altLang="en-US" dirty="0"/>
              <a:t>Tekne Atıksuyu</a:t>
            </a:r>
            <a:endParaRPr lang="en-US" altLang="en-US" dirty="0"/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8FFC4C79-A7C5-DD40-F27B-00A7C8F30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9" y="908051"/>
            <a:ext cx="8226425" cy="720725"/>
          </a:xfrm>
        </p:spPr>
        <p:txBody>
          <a:bodyPr/>
          <a:lstStyle/>
          <a:p>
            <a:r>
              <a:rPr lang="tr-TR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 ENDÜSTRİYEL SONUÇLAR 3</a:t>
            </a:r>
            <a:endParaRPr lang="en-US" alt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FD2781FC-9399-B2E3-2BE1-2E3D3F2B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0"/>
          <a:stretch>
            <a:fillRect/>
          </a:stretch>
        </p:blipFill>
        <p:spPr bwMode="auto">
          <a:xfrm>
            <a:off x="2266950" y="3071814"/>
            <a:ext cx="7658100" cy="186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1">
            <a:extLst>
              <a:ext uri="{FF2B5EF4-FFF2-40B4-BE49-F238E27FC236}">
                <a16:creationId xmlns:a16="http://schemas.microsoft.com/office/drawing/2014/main" id="{E0890B64-417B-3434-C464-399DA212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7" y="240819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güllük orj atıksu tesis analiz 2">
            <a:extLst>
              <a:ext uri="{FF2B5EF4-FFF2-40B4-BE49-F238E27FC236}">
                <a16:creationId xmlns:a16="http://schemas.microsoft.com/office/drawing/2014/main" id="{56E4967B-1DD5-01F3-583C-CEFD7E93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98" y="80963"/>
            <a:ext cx="6804025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3 Dikdörtgen">
            <a:extLst>
              <a:ext uri="{FF2B5EF4-FFF2-40B4-BE49-F238E27FC236}">
                <a16:creationId xmlns:a16="http://schemas.microsoft.com/office/drawing/2014/main" id="{4BA59FB6-4C65-5EB4-1088-491B28AE0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23" y="1186347"/>
            <a:ext cx="23120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İyonizasyon 1-1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GÜLLÜK ATIK HAM SU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ARITMA ÇIKIŞI</a:t>
            </a:r>
            <a:endParaRPr lang="en-US" altLang="en-US" sz="20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61444" name="Picture 11">
            <a:extLst>
              <a:ext uri="{FF2B5EF4-FFF2-40B4-BE49-F238E27FC236}">
                <a16:creationId xmlns:a16="http://schemas.microsoft.com/office/drawing/2014/main" id="{C3514A6B-501B-DF31-D3BE-96EE582C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254070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atıksu son cıkış analiz 2">
            <a:extLst>
              <a:ext uri="{FF2B5EF4-FFF2-40B4-BE49-F238E27FC236}">
                <a16:creationId xmlns:a16="http://schemas.microsoft.com/office/drawing/2014/main" id="{3F46EB0B-C75A-C02B-BD98-CC782B0A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65" y="57944"/>
            <a:ext cx="6316662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3 Dikdörtgen">
            <a:extLst>
              <a:ext uri="{FF2B5EF4-FFF2-40B4-BE49-F238E27FC236}">
                <a16:creationId xmlns:a16="http://schemas.microsoft.com/office/drawing/2014/main" id="{1E81D2C0-D0DE-42A0-BA5C-4A5208730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676"/>
            <a:ext cx="2286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İyonizasyon 1-2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GÜLLÜK ATIK HAM SU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İYONİZASYON SONUCU</a:t>
            </a:r>
            <a:endParaRPr lang="en-US" altLang="en-US" sz="20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62468" name="Picture 11">
            <a:extLst>
              <a:ext uri="{FF2B5EF4-FFF2-40B4-BE49-F238E27FC236}">
                <a16:creationId xmlns:a16="http://schemas.microsoft.com/office/drawing/2014/main" id="{BAB0A413-F849-D613-333A-4653DE01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0818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DA29779-FECD-60EF-6892-909C96C4A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9" y="1989138"/>
            <a:ext cx="8226425" cy="1319212"/>
          </a:xfrm>
        </p:spPr>
        <p:txBody>
          <a:bodyPr/>
          <a:lstStyle/>
          <a:p>
            <a:r>
              <a:rPr lang="tr-TR" altLang="en-US" dirty="0"/>
              <a:t>Ankara Belediyesinin içme suyu tesisinde (İvedik Arıtma) yapılan test sonuçları;</a:t>
            </a:r>
            <a:endParaRPr lang="en-US" altLang="en-US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27A8934-4953-8F5B-99D7-EB699FEA8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9" y="908050"/>
            <a:ext cx="8226425" cy="1244600"/>
          </a:xfrm>
        </p:spPr>
        <p:txBody>
          <a:bodyPr/>
          <a:lstStyle/>
          <a:p>
            <a: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İYONİZASYON SONUÇ 2</a:t>
            </a:r>
            <a:endParaRPr lang="en-US" alt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2" name="Picture 5" descr="son 2">
            <a:extLst>
              <a:ext uri="{FF2B5EF4-FFF2-40B4-BE49-F238E27FC236}">
                <a16:creationId xmlns:a16="http://schemas.microsoft.com/office/drawing/2014/main" id="{6AEFCAD3-262A-F63A-3ADF-950C79C7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79" y="3308350"/>
            <a:ext cx="57435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1">
            <a:extLst>
              <a:ext uri="{FF2B5EF4-FFF2-40B4-BE49-F238E27FC236}">
                <a16:creationId xmlns:a16="http://schemas.microsoft.com/office/drawing/2014/main" id="{A2867ADB-9EC9-43A7-76E7-08FE203B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5" y="201062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>
            <a:extLst>
              <a:ext uri="{FF2B5EF4-FFF2-40B4-BE49-F238E27FC236}">
                <a16:creationId xmlns:a16="http://schemas.microsoft.com/office/drawing/2014/main" id="{E1525B98-3E79-5BD4-F109-6E00846D8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276350"/>
            <a:ext cx="3238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1" u="sng" dirty="0" err="1">
                <a:solidFill>
                  <a:srgbClr val="000000"/>
                </a:solidFill>
                <a:cs typeface="Times New Roman" panose="02020603050405020304" pitchFamily="18" charset="0"/>
              </a:rPr>
              <a:t>Sonuçlar</a:t>
            </a:r>
            <a:r>
              <a:rPr lang="en-US" altLang="en-US" sz="14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tr-TR" altLang="en-US" sz="1400" dirty="0"/>
          </a:p>
          <a:p>
            <a:r>
              <a:rPr lang="en-US" alt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Giriş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ve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ünite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çıkış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değerleri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Tablo 1’de </a:t>
            </a:r>
            <a:r>
              <a:rPr lang="en-US" alt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özetlenmiştir</a:t>
            </a:r>
            <a:r>
              <a:rPr lang="en-US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tr-TR" altLang="en-US" sz="900" dirty="0"/>
          </a:p>
        </p:txBody>
      </p:sp>
      <p:graphicFrame>
        <p:nvGraphicFramePr>
          <p:cNvPr id="166284" name="Group 396">
            <a:extLst>
              <a:ext uri="{FF2B5EF4-FFF2-40B4-BE49-F238E27FC236}">
                <a16:creationId xmlns:a16="http://schemas.microsoft.com/office/drawing/2014/main" id="{B5736888-819A-CA44-E8A2-B3BB26252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54397"/>
              </p:ext>
            </p:extLst>
          </p:nvPr>
        </p:nvGraphicFramePr>
        <p:xfrm>
          <a:off x="2888974" y="2115127"/>
          <a:ext cx="6520138" cy="4020628"/>
        </p:xfrm>
        <a:graphic>
          <a:graphicData uri="http://schemas.openxmlformats.org/drawingml/2006/table">
            <a:tbl>
              <a:tblPr/>
              <a:tblGrid>
                <a:gridCol w="132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523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Birim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GİRİŞ </a:t>
                      </a:r>
                      <a:endParaRPr lang="en-US" sz="1800" b="1" dirty="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ÇIKIŞ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2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Toplam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koli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basili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Koloni sayısı/100 mL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 x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 </a:t>
                      </a:r>
                      <a:endParaRPr lang="tr-TR" sz="1200" dirty="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Fecal koli basili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Koloni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sayısı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/100 mL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 </a:t>
                      </a:r>
                      <a:endParaRPr lang="tr-TR" sz="1200" dirty="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23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pH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7.72 </a:t>
                      </a:r>
                      <a:endParaRPr lang="en-US" sz="1200" dirty="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8.27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Arsenik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μg/L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5.7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4.8 </a:t>
                      </a:r>
                      <a:endParaRPr lang="tr-TR" sz="180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Klorür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mg/L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164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158 </a:t>
                      </a:r>
                      <a:endParaRPr lang="tr-TR" sz="180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Nitrit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mg/L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0.002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&lt;0.001 </a:t>
                      </a:r>
                      <a:endParaRPr lang="tr-TR" sz="180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E. iletkenlik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μmhos@20 oC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1025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1010 </a:t>
                      </a:r>
                      <a:endParaRPr lang="tr-TR" sz="180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Bulanıklık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NTU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3.6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0.6 </a:t>
                      </a:r>
                      <a:endParaRPr lang="tr-TR" sz="180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55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Toplam Alkalinite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mg/L CaC0</a:t>
                      </a:r>
                      <a:r>
                        <a:rPr kumimoji="0" lang="en-US" sz="12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138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138 </a:t>
                      </a:r>
                      <a:endParaRPr lang="tr-TR" sz="180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5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Toplam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Sertlik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mg/L CaC0</a:t>
                      </a:r>
                      <a:r>
                        <a:rPr kumimoji="0" lang="en-US" sz="12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302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 </a:t>
                      </a:r>
                      <a:endParaRPr lang="tr-TR" sz="1800" dirty="0"/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4576" name="Rectangle 397">
            <a:extLst>
              <a:ext uri="{FF2B5EF4-FFF2-40B4-BE49-F238E27FC236}">
                <a16:creationId xmlns:a16="http://schemas.microsoft.com/office/drawing/2014/main" id="{71F25A19-5887-8008-6600-A574F3476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377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4577" name="5 Dikdörtgen">
            <a:extLst>
              <a:ext uri="{FF2B5EF4-FFF2-40B4-BE49-F238E27FC236}">
                <a16:creationId xmlns:a16="http://schemas.microsoft.com/office/drawing/2014/main" id="{963C1AC9-0570-3634-3B16-9688975AF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260350"/>
            <a:ext cx="5832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İyonizasyon Sonuç 2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ANKARA İÇME SUYU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HAM SU (7 barajın karışım suyu-İvedik Arıtma)</a:t>
            </a:r>
            <a:endParaRPr lang="en-US" altLang="en-US" sz="20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64578" name="Picture 11">
            <a:extLst>
              <a:ext uri="{FF2B5EF4-FFF2-40B4-BE49-F238E27FC236}">
                <a16:creationId xmlns:a16="http://schemas.microsoft.com/office/drawing/2014/main" id="{08354A03-3BA8-5214-DF41-9054C219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1" y="260350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5BF711F-B1C2-5B2A-2849-247C40CC3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9" y="1989138"/>
            <a:ext cx="8226425" cy="1319212"/>
          </a:xfrm>
        </p:spPr>
        <p:txBody>
          <a:bodyPr/>
          <a:lstStyle/>
          <a:p>
            <a:r>
              <a:rPr lang="tr-TR" altLang="en-US"/>
              <a:t>Ankara Belediyesinin atık su tesisinde (Sincan Arıtma) yapılan test sonuçları;</a:t>
            </a:r>
            <a:endParaRPr lang="en-US" alt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61FA83B-787B-CF04-8DAC-D17DC4887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9" y="908050"/>
            <a:ext cx="8226425" cy="1244600"/>
          </a:xfrm>
        </p:spPr>
        <p:txBody>
          <a:bodyPr/>
          <a:lstStyle/>
          <a:p>
            <a: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İYONİZASYON SONUÇ 3</a:t>
            </a:r>
            <a:endParaRPr lang="en-US" alt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540" name="Picture 8" descr="adsız">
            <a:extLst>
              <a:ext uri="{FF2B5EF4-FFF2-40B4-BE49-F238E27FC236}">
                <a16:creationId xmlns:a16="http://schemas.microsoft.com/office/drawing/2014/main" id="{CD69AAB4-6A63-1BC5-36A1-86C0F395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357564"/>
            <a:ext cx="3886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1">
            <a:extLst>
              <a:ext uri="{FF2B5EF4-FFF2-40B4-BE49-F238E27FC236}">
                <a16:creationId xmlns:a16="http://schemas.microsoft.com/office/drawing/2014/main" id="{798417CC-C552-7B2C-02CD-C17AE71C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214314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62">
            <a:extLst>
              <a:ext uri="{FF2B5EF4-FFF2-40B4-BE49-F238E27FC236}">
                <a16:creationId xmlns:a16="http://schemas.microsoft.com/office/drawing/2014/main" id="{0B06EF92-8999-E432-5091-CB5F0E5DE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312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tr-TR" altLang="en-US">
              <a:solidFill>
                <a:srgbClr val="000000"/>
              </a:solidFill>
            </a:endParaRPr>
          </a:p>
        </p:txBody>
      </p:sp>
      <p:graphicFrame>
        <p:nvGraphicFramePr>
          <p:cNvPr id="168253" name="Group 317">
            <a:extLst>
              <a:ext uri="{FF2B5EF4-FFF2-40B4-BE49-F238E27FC236}">
                <a16:creationId xmlns:a16="http://schemas.microsoft.com/office/drawing/2014/main" id="{47BC949B-CE9A-8F75-34F3-E79B304A5BA9}"/>
              </a:ext>
            </a:extLst>
          </p:cNvPr>
          <p:cNvGraphicFramePr>
            <a:graphicFrameLocks noGrp="1"/>
          </p:cNvGraphicFramePr>
          <p:nvPr/>
        </p:nvGraphicFramePr>
        <p:xfrm>
          <a:off x="4440239" y="333375"/>
          <a:ext cx="5856287" cy="3749676"/>
        </p:xfrm>
        <a:graphic>
          <a:graphicData uri="http://schemas.openxmlformats.org/drawingml/2006/table">
            <a:tbl>
              <a:tblPr/>
              <a:tblGrid>
                <a:gridCol w="146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4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Birim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Ham atıksu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Uygulama sonrası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4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Toplam koli basili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Koloni sayısı/100 mL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2.4 x 10</a:t>
                      </a:r>
                      <a:r>
                        <a:rPr kumimoji="0" 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4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Fecal koli basili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Koloni sayısı/100 mL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1.8 x 10</a:t>
                      </a:r>
                      <a:r>
                        <a:rPr kumimoji="0" 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4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Fecal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streptecocci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Koloni sayısı/100 mL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2.1 x 10</a:t>
                      </a:r>
                      <a:r>
                        <a:rPr kumimoji="0" 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4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Toplam heteretrofik Bakteri  (HPC)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Koloni sayısı/100 mL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4.2 x 10</a:t>
                      </a:r>
                      <a:r>
                        <a:rPr kumimoji="0" 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0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Clostridium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(Ananerobik sülfid indirgeyen bakteriler)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Koloni sayısı/100 mL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1.1 x 10</a:t>
                      </a:r>
                      <a:r>
                        <a:rPr kumimoji="0" 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600" name="Rectangle 318">
            <a:extLst>
              <a:ext uri="{FF2B5EF4-FFF2-40B4-BE49-F238E27FC236}">
                <a16:creationId xmlns:a16="http://schemas.microsoft.com/office/drawing/2014/main" id="{92B1B18C-4C34-87E9-2D76-BC52D8B82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221164"/>
            <a:ext cx="87852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u="sng" dirty="0">
                <a:solidFill>
                  <a:srgbClr val="000066"/>
                </a:solidFill>
              </a:rPr>
              <a:t>Değerlendirme</a:t>
            </a:r>
            <a:endParaRPr lang="tr-TR" altLang="en-US" sz="2000" dirty="0">
              <a:solidFill>
                <a:srgbClr val="000066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i="1" dirty="0">
                <a:solidFill>
                  <a:srgbClr val="000066"/>
                </a:solidFill>
              </a:rPr>
              <a:t>Bakteriyolojik</a:t>
            </a:r>
            <a:endParaRPr lang="tr-TR" altLang="en-US" sz="2000" dirty="0">
              <a:solidFill>
                <a:srgbClr val="000066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dirty="0">
                <a:solidFill>
                  <a:srgbClr val="000066"/>
                </a:solidFill>
              </a:rPr>
              <a:t>Tablo 1’den anlaşılacağı üzere ünite </a:t>
            </a:r>
            <a:r>
              <a:rPr lang="tr-TR" altLang="en-US" sz="2000" b="1" dirty="0">
                <a:solidFill>
                  <a:srgbClr val="000066"/>
                </a:solidFill>
              </a:rPr>
              <a:t> % 100 bakteri giderimi </a:t>
            </a:r>
            <a:r>
              <a:rPr lang="tr-TR" altLang="en-US" sz="2000" dirty="0">
                <a:solidFill>
                  <a:srgbClr val="000066"/>
                </a:solidFill>
              </a:rPr>
              <a:t>sağlamaktadır.  Özellikle </a:t>
            </a:r>
            <a:r>
              <a:rPr lang="tr-TR" altLang="en-US" sz="2000" i="1" dirty="0" err="1">
                <a:solidFill>
                  <a:srgbClr val="000066"/>
                </a:solidFill>
              </a:rPr>
              <a:t>Clostridium</a:t>
            </a:r>
            <a:r>
              <a:rPr lang="tr-TR" altLang="en-US" sz="2000" dirty="0">
                <a:solidFill>
                  <a:srgbClr val="000066"/>
                </a:solidFill>
              </a:rPr>
              <a:t> grubu bakteriler sporlu bakteriler olup kimyasallara ve ısıya karşı en dayanıklı gruptur. Bu bakterilerin test ortamında tamamen öldürülebiliyor olması uygulama görmüş suyun bakteriyolojik olarak </a:t>
            </a:r>
            <a:r>
              <a:rPr lang="tr-TR" altLang="en-US" sz="2000" b="1" dirty="0">
                <a:solidFill>
                  <a:srgbClr val="000066"/>
                </a:solidFill>
              </a:rPr>
              <a:t>steril</a:t>
            </a:r>
            <a:r>
              <a:rPr lang="tr-TR" altLang="en-US" sz="2000" dirty="0">
                <a:solidFill>
                  <a:srgbClr val="000066"/>
                </a:solidFill>
              </a:rPr>
              <a:t> hale gelmiş olduğunun bir göstergesidir. </a:t>
            </a:r>
          </a:p>
        </p:txBody>
      </p:sp>
      <p:sp>
        <p:nvSpPr>
          <p:cNvPr id="66601" name="4 Dikdörtgen">
            <a:extLst>
              <a:ext uri="{FF2B5EF4-FFF2-40B4-BE49-F238E27FC236}">
                <a16:creationId xmlns:a16="http://schemas.microsoft.com/office/drawing/2014/main" id="{1BE5712A-2417-EF18-8B0F-F1D85B198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6" y="1331269"/>
            <a:ext cx="2736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İyonizasyon Sonuç 3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ANKARA ATIK SUYU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sz="2000" b="1" dirty="0">
                <a:solidFill>
                  <a:srgbClr val="000066"/>
                </a:solidFill>
                <a:latin typeface="Arial" panose="020B0604020202020204" pitchFamily="34" charset="0"/>
              </a:rPr>
              <a:t>Sincan Arıtma</a:t>
            </a:r>
          </a:p>
        </p:txBody>
      </p:sp>
      <p:pic>
        <p:nvPicPr>
          <p:cNvPr id="66602" name="Picture 11">
            <a:extLst>
              <a:ext uri="{FF2B5EF4-FFF2-40B4-BE49-F238E27FC236}">
                <a16:creationId xmlns:a16="http://schemas.microsoft.com/office/drawing/2014/main" id="{C4580688-4F1E-BA03-36B8-99D133C1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119062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B5F8F397-7C10-6482-3388-866123C5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732A88C-5BB9-ED00-6D12-8B6ECAFB6BF2}"/>
              </a:ext>
            </a:extLst>
          </p:cNvPr>
          <p:cNvSpPr txBox="1"/>
          <p:nvPr/>
        </p:nvSpPr>
        <p:spPr>
          <a:xfrm>
            <a:off x="1500188" y="2461845"/>
            <a:ext cx="9444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REFERANSLAR</a:t>
            </a:r>
          </a:p>
        </p:txBody>
      </p:sp>
    </p:spTree>
    <p:extLst>
      <p:ext uri="{BB962C8B-B14F-4D97-AF65-F5344CB8AC3E}">
        <p14:creationId xmlns:p14="http://schemas.microsoft.com/office/powerpoint/2010/main" val="338455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Başlık">
            <a:extLst>
              <a:ext uri="{FF2B5EF4-FFF2-40B4-BE49-F238E27FC236}">
                <a16:creationId xmlns:a16="http://schemas.microsoft.com/office/drawing/2014/main" id="{E9207421-05B7-2119-464E-5E2D761B6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176" y="260350"/>
            <a:ext cx="5040313" cy="865188"/>
          </a:xfrm>
        </p:spPr>
        <p:txBody>
          <a:bodyPr/>
          <a:lstStyle/>
          <a:p>
            <a:r>
              <a:rPr lang="tr-TR" alt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 UYGULAMALARIMIZ 1</a:t>
            </a:r>
          </a:p>
        </p:txBody>
      </p:sp>
      <p:sp>
        <p:nvSpPr>
          <p:cNvPr id="67587" name="2 İçerik Yer Tutucusu">
            <a:extLst>
              <a:ext uri="{FF2B5EF4-FFF2-40B4-BE49-F238E27FC236}">
                <a16:creationId xmlns:a16="http://schemas.microsoft.com/office/drawing/2014/main" id="{1D15AC7B-B87E-EF79-10C9-789CE0440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4142" y="1289985"/>
            <a:ext cx="4983716" cy="739771"/>
          </a:xfrm>
        </p:spPr>
        <p:txBody>
          <a:bodyPr/>
          <a:lstStyle/>
          <a:p>
            <a:r>
              <a:rPr lang="tr-TR" altLang="en-US" dirty="0"/>
              <a:t>Ankara Bilkent Oteli-2009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</p:txBody>
      </p:sp>
      <p:pic>
        <p:nvPicPr>
          <p:cNvPr id="67588" name="Picture 2">
            <a:extLst>
              <a:ext uri="{FF2B5EF4-FFF2-40B4-BE49-F238E27FC236}">
                <a16:creationId xmlns:a16="http://schemas.microsoft.com/office/drawing/2014/main" id="{73208FD7-D3CB-1B12-A284-98072FCC3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8" y="2248069"/>
            <a:ext cx="3651908" cy="37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589" name="Picture 3">
            <a:extLst>
              <a:ext uri="{FF2B5EF4-FFF2-40B4-BE49-F238E27FC236}">
                <a16:creationId xmlns:a16="http://schemas.microsoft.com/office/drawing/2014/main" id="{0E93CD50-6193-E63E-B1B5-8E3F5105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r="6558"/>
          <a:stretch>
            <a:fillRect/>
          </a:stretch>
        </p:blipFill>
        <p:spPr bwMode="auto">
          <a:xfrm>
            <a:off x="9077946" y="2187574"/>
            <a:ext cx="2159897" cy="38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590" name="Picture 4">
            <a:extLst>
              <a:ext uri="{FF2B5EF4-FFF2-40B4-BE49-F238E27FC236}">
                <a16:creationId xmlns:a16="http://schemas.microsoft.com/office/drawing/2014/main" id="{4A5D773E-C3B8-5E3F-97D9-E765434D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55" y="4244976"/>
            <a:ext cx="2946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591" name="Picture 7">
            <a:extLst>
              <a:ext uri="{FF2B5EF4-FFF2-40B4-BE49-F238E27FC236}">
                <a16:creationId xmlns:a16="http://schemas.microsoft.com/office/drawing/2014/main" id="{0F93C8CA-4AA7-8E60-10E2-FCACF100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/>
          <a:stretch>
            <a:fillRect/>
          </a:stretch>
        </p:blipFill>
        <p:spPr bwMode="auto">
          <a:xfrm>
            <a:off x="5126280" y="2187574"/>
            <a:ext cx="28765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1">
            <a:extLst>
              <a:ext uri="{FF2B5EF4-FFF2-40B4-BE49-F238E27FC236}">
                <a16:creationId xmlns:a16="http://schemas.microsoft.com/office/drawing/2014/main" id="{573B069D-4FDB-B70E-405E-77430850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8" y="260350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Başlık">
            <a:extLst>
              <a:ext uri="{FF2B5EF4-FFF2-40B4-BE49-F238E27FC236}">
                <a16:creationId xmlns:a16="http://schemas.microsoft.com/office/drawing/2014/main" id="{42CAA959-047D-ABA3-1142-F782DBDE3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9239" y="282163"/>
            <a:ext cx="5616575" cy="904875"/>
          </a:xfrm>
        </p:spPr>
        <p:txBody>
          <a:bodyPr>
            <a:normAutofit fontScale="90000"/>
          </a:bodyPr>
          <a:lstStyle/>
          <a:p>
            <a:r>
              <a:rPr lang="tr-TR" alt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Bilkent Oteli Referans Yazısı</a:t>
            </a:r>
          </a:p>
        </p:txBody>
      </p:sp>
      <p:sp>
        <p:nvSpPr>
          <p:cNvPr id="68611" name="2 İçerik Yer Tutucusu">
            <a:extLst>
              <a:ext uri="{FF2B5EF4-FFF2-40B4-BE49-F238E27FC236}">
                <a16:creationId xmlns:a16="http://schemas.microsoft.com/office/drawing/2014/main" id="{8E270263-157B-EAB1-AE86-9980B7E0A5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2905" y="1032287"/>
            <a:ext cx="8226425" cy="5543550"/>
          </a:xfrm>
        </p:spPr>
        <p:txBody>
          <a:bodyPr/>
          <a:lstStyle/>
          <a:p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Mayıs 2009’da Otelimizin tüm kullanım suyuna taktığımız TRIYON ve havuzlarına taktığımız TARIYON Dezenfeksiyon sistemini kullanmaya başladığımızdan beri;</a:t>
            </a:r>
          </a:p>
          <a:p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Klor kullanımımızda %75,</a:t>
            </a:r>
          </a:p>
          <a:p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 düşürücü hariç diğer kimyasallarda %100 tasarruf etmiş bulunmaktayız.</a:t>
            </a:r>
          </a:p>
          <a:p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Bununla birlikte, otelimizdeki </a:t>
            </a:r>
            <a:r>
              <a:rPr lang="tr-T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Legionella</a:t>
            </a:r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riskini tamamen ortadan kaldırmanın </a:t>
            </a:r>
            <a:r>
              <a:rPr lang="tr-T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yanısıra</a:t>
            </a:r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mutfağımızda, tuvaletlerde, çamaşırhanede yıkanan çamaşırlarda, ve tüm su kullandığımız yerlerde ayrıca bir dezenfektan kullanmaksızın gerekli dezenfeksiyonu sağlamış bulunmaktayız. </a:t>
            </a:r>
          </a:p>
          <a:p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Salgın hastalıkların kol gezdiği günümüzde otelimizde mikrop açısından gönlümüz çok rahat.</a:t>
            </a:r>
          </a:p>
          <a:p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TARU’nun</a:t>
            </a:r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iyonize sistemini her otel yönetimine hararetle tavsiye ediyoruz.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Eylül 2009       Seyfettin Çakmak (Teknik Müdür)</a:t>
            </a:r>
          </a:p>
        </p:txBody>
      </p:sp>
      <p:pic>
        <p:nvPicPr>
          <p:cNvPr id="68612" name="Picture 11">
            <a:extLst>
              <a:ext uri="{FF2B5EF4-FFF2-40B4-BE49-F238E27FC236}">
                <a16:creationId xmlns:a16="http://schemas.microsoft.com/office/drawing/2014/main" id="{94DFACAF-89D3-5E0C-EE2D-FD95D681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4" y="260351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Başlık">
            <a:extLst>
              <a:ext uri="{FF2B5EF4-FFF2-40B4-BE49-F238E27FC236}">
                <a16:creationId xmlns:a16="http://schemas.microsoft.com/office/drawing/2014/main" id="{99303540-B8A7-2D0F-F7A8-B2ACD8326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76" y="260349"/>
            <a:ext cx="5040313" cy="863600"/>
          </a:xfrm>
        </p:spPr>
        <p:txBody>
          <a:bodyPr/>
          <a:lstStyle/>
          <a:p>
            <a:r>
              <a:rPr lang="tr-TR" alt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 UYGULAMALARIMIZ 2</a:t>
            </a:r>
          </a:p>
        </p:txBody>
      </p:sp>
      <p:sp>
        <p:nvSpPr>
          <p:cNvPr id="69635" name="2 İçerik Yer Tutucusu">
            <a:extLst>
              <a:ext uri="{FF2B5EF4-FFF2-40B4-BE49-F238E27FC236}">
                <a16:creationId xmlns:a16="http://schemas.microsoft.com/office/drawing/2014/main" id="{B5EC8992-D0E6-8173-ECA0-46A3797E6A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7914" y="1123949"/>
            <a:ext cx="7610336" cy="592068"/>
          </a:xfrm>
        </p:spPr>
        <p:txBody>
          <a:bodyPr/>
          <a:lstStyle/>
          <a:p>
            <a:r>
              <a:rPr lang="tr-TR" altLang="en-US" dirty="0"/>
              <a:t>Paşabahçe 700 personelin içme suyu-2009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</p:txBody>
      </p:sp>
      <p:pic>
        <p:nvPicPr>
          <p:cNvPr id="69636" name="Picture 8">
            <a:extLst>
              <a:ext uri="{FF2B5EF4-FFF2-40B4-BE49-F238E27FC236}">
                <a16:creationId xmlns:a16="http://schemas.microsoft.com/office/drawing/2014/main" id="{02282CAF-4B2C-F3B5-9076-561DA271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4"/>
          <a:stretch>
            <a:fillRect/>
          </a:stretch>
        </p:blipFill>
        <p:spPr bwMode="auto">
          <a:xfrm>
            <a:off x="1992314" y="2060576"/>
            <a:ext cx="48402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9">
            <a:extLst>
              <a:ext uri="{FF2B5EF4-FFF2-40B4-BE49-F238E27FC236}">
                <a16:creationId xmlns:a16="http://schemas.microsoft.com/office/drawing/2014/main" id="{3F227921-5AF1-1C85-11D1-685F3E685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r="28836"/>
          <a:stretch>
            <a:fillRect/>
          </a:stretch>
        </p:blipFill>
        <p:spPr bwMode="auto">
          <a:xfrm>
            <a:off x="7175500" y="2060576"/>
            <a:ext cx="29527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1">
            <a:extLst>
              <a:ext uri="{FF2B5EF4-FFF2-40B4-BE49-F238E27FC236}">
                <a16:creationId xmlns:a16="http://schemas.microsoft.com/office/drawing/2014/main" id="{C3D6EAD0-CA07-F9A5-5B83-DFA184A5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0" y="188913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Başlık">
            <a:extLst>
              <a:ext uri="{FF2B5EF4-FFF2-40B4-BE49-F238E27FC236}">
                <a16:creationId xmlns:a16="http://schemas.microsoft.com/office/drawing/2014/main" id="{2008A8CA-34FC-9BD2-FAAB-F111845F6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8076" y="188913"/>
            <a:ext cx="5040313" cy="863600"/>
          </a:xfrm>
        </p:spPr>
        <p:txBody>
          <a:bodyPr/>
          <a:lstStyle/>
          <a:p>
            <a:r>
              <a:rPr lang="tr-TR" alt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 UYGULAMALARIMIZ 3</a:t>
            </a:r>
          </a:p>
        </p:txBody>
      </p:sp>
      <p:sp>
        <p:nvSpPr>
          <p:cNvPr id="70659" name="2 İçerik Yer Tutucusu">
            <a:extLst>
              <a:ext uri="{FF2B5EF4-FFF2-40B4-BE49-F238E27FC236}">
                <a16:creationId xmlns:a16="http://schemas.microsoft.com/office/drawing/2014/main" id="{670902A1-1EB0-B28C-2B4E-AE4F2BD91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6231" y="1321421"/>
            <a:ext cx="8208963" cy="1116978"/>
          </a:xfrm>
        </p:spPr>
        <p:txBody>
          <a:bodyPr>
            <a:normAutofit fontScale="25000" lnSpcReduction="20000"/>
          </a:bodyPr>
          <a:lstStyle/>
          <a:p>
            <a:r>
              <a:rPr lang="tr-TR" alt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Termomaris</a:t>
            </a:r>
            <a:r>
              <a:rPr lang="tr-TR" alt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Oteli Kullanım Suyu-2010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      Ham </a:t>
            </a:r>
            <a:r>
              <a:rPr lang="tr-TR" alt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su:Dalaman</a:t>
            </a:r>
            <a:r>
              <a:rPr lang="tr-TR" alt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Çayı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</p:txBody>
      </p:sp>
      <p:pic>
        <p:nvPicPr>
          <p:cNvPr id="70660" name="Picture 10">
            <a:extLst>
              <a:ext uri="{FF2B5EF4-FFF2-40B4-BE49-F238E27FC236}">
                <a16:creationId xmlns:a16="http://schemas.microsoft.com/office/drawing/2014/main" id="{BDAF929E-B5A7-33C1-B182-A16BFFC6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2" y="2818849"/>
            <a:ext cx="39497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2">
            <a:extLst>
              <a:ext uri="{FF2B5EF4-FFF2-40B4-BE49-F238E27FC236}">
                <a16:creationId xmlns:a16="http://schemas.microsoft.com/office/drawing/2014/main" id="{B9461A49-BB51-938C-0B3B-4D7F4391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818848"/>
            <a:ext cx="331546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3">
            <a:extLst>
              <a:ext uri="{FF2B5EF4-FFF2-40B4-BE49-F238E27FC236}">
                <a16:creationId xmlns:a16="http://schemas.microsoft.com/office/drawing/2014/main" id="{845B620A-E242-6655-A2A4-6E580AFF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18" y="2818848"/>
            <a:ext cx="370764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1">
            <a:extLst>
              <a:ext uri="{FF2B5EF4-FFF2-40B4-BE49-F238E27FC236}">
                <a16:creationId xmlns:a16="http://schemas.microsoft.com/office/drawing/2014/main" id="{0CE5B6C9-2A70-4C22-037E-FA4C5BD5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0" y="192088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Başlık">
            <a:extLst>
              <a:ext uri="{FF2B5EF4-FFF2-40B4-BE49-F238E27FC236}">
                <a16:creationId xmlns:a16="http://schemas.microsoft.com/office/drawing/2014/main" id="{AF7691C7-D98C-441B-8E44-EE63DEF17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175" y="188914"/>
            <a:ext cx="5168486" cy="719137"/>
          </a:xfrm>
        </p:spPr>
        <p:txBody>
          <a:bodyPr/>
          <a:lstStyle/>
          <a:p>
            <a:r>
              <a:rPr lang="tr-TR" alt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 UYGULAMALARIMIZ 4</a:t>
            </a:r>
          </a:p>
        </p:txBody>
      </p:sp>
      <p:sp>
        <p:nvSpPr>
          <p:cNvPr id="71683" name="2 İçerik Yer Tutucusu">
            <a:extLst>
              <a:ext uri="{FF2B5EF4-FFF2-40B4-BE49-F238E27FC236}">
                <a16:creationId xmlns:a16="http://schemas.microsoft.com/office/drawing/2014/main" id="{B1A8C154-E373-6EDB-EC10-48B3997C78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1089821"/>
            <a:ext cx="6350071" cy="719136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Tavuk çiftliği- tavuk içme suyu 2011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</p:txBody>
      </p:sp>
      <p:pic>
        <p:nvPicPr>
          <p:cNvPr id="71684" name="Picture 14">
            <a:extLst>
              <a:ext uri="{FF2B5EF4-FFF2-40B4-BE49-F238E27FC236}">
                <a16:creationId xmlns:a16="http://schemas.microsoft.com/office/drawing/2014/main" id="{B0B7C558-23E5-1DAE-5221-0109587B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93" y="1808957"/>
            <a:ext cx="33496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10 Metin kutusu">
            <a:extLst>
              <a:ext uri="{FF2B5EF4-FFF2-40B4-BE49-F238E27FC236}">
                <a16:creationId xmlns:a16="http://schemas.microsoft.com/office/drawing/2014/main" id="{6501C813-2C9B-4942-5EC8-DBB0E536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279" y="2090172"/>
            <a:ext cx="3816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en-US" dirty="0">
                <a:solidFill>
                  <a:srgbClr val="000066"/>
                </a:solidFill>
              </a:rPr>
              <a:t>-İlk 7 günde iyonize su      verilmemiştir:</a:t>
            </a:r>
          </a:p>
          <a:p>
            <a:pPr eaLnBrk="1" hangingPunct="1">
              <a:buClr>
                <a:srgbClr val="000000"/>
              </a:buClr>
              <a:buSzPct val="100000"/>
              <a:buFontTx/>
              <a:buChar char="-"/>
            </a:pPr>
            <a:r>
              <a:rPr lang="tr-TR" altLang="en-US" dirty="0">
                <a:solidFill>
                  <a:srgbClr val="000066"/>
                </a:solidFill>
              </a:rPr>
              <a:t>Ölüm oranında 2/3 azalma</a:t>
            </a:r>
          </a:p>
          <a:p>
            <a:pPr eaLnBrk="1" hangingPunct="1">
              <a:buClr>
                <a:srgbClr val="000000"/>
              </a:buClr>
              <a:buSzPct val="100000"/>
              <a:buFontTx/>
              <a:buChar char="-"/>
            </a:pPr>
            <a:r>
              <a:rPr lang="tr-TR" altLang="en-US" dirty="0">
                <a:solidFill>
                  <a:srgbClr val="000066"/>
                </a:solidFill>
              </a:rPr>
              <a:t>Birim tavuk başına %8 kilo artışı</a:t>
            </a:r>
          </a:p>
          <a:p>
            <a:pPr eaLnBrk="1" hangingPunct="1">
              <a:buClr>
                <a:srgbClr val="000000"/>
              </a:buClr>
              <a:buSzPct val="100000"/>
              <a:buFontTx/>
              <a:buChar char="-"/>
            </a:pPr>
            <a:r>
              <a:rPr lang="tr-TR" altLang="en-US" dirty="0">
                <a:solidFill>
                  <a:srgbClr val="000066"/>
                </a:solidFill>
              </a:rPr>
              <a:t>Toplamda kümeste %13 et artışı</a:t>
            </a:r>
          </a:p>
        </p:txBody>
      </p:sp>
      <p:pic>
        <p:nvPicPr>
          <p:cNvPr id="71686" name="Picture 11">
            <a:extLst>
              <a:ext uri="{FF2B5EF4-FFF2-40B4-BE49-F238E27FC236}">
                <a16:creationId xmlns:a16="http://schemas.microsoft.com/office/drawing/2014/main" id="{E690A795-F92E-7F26-6FE4-D80B8F95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8" y="188914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Başlık">
            <a:extLst>
              <a:ext uri="{FF2B5EF4-FFF2-40B4-BE49-F238E27FC236}">
                <a16:creationId xmlns:a16="http://schemas.microsoft.com/office/drawing/2014/main" id="{CB6C24E3-21E5-90C3-B06F-B1A929FE5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175" y="188914"/>
            <a:ext cx="4895850" cy="719137"/>
          </a:xfrm>
        </p:spPr>
        <p:txBody>
          <a:bodyPr>
            <a:normAutofit fontScale="90000"/>
          </a:bodyPr>
          <a:lstStyle/>
          <a:p>
            <a:r>
              <a:rPr lang="tr-TR" alt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 UYGULAMALARIMIZ 5</a:t>
            </a:r>
          </a:p>
        </p:txBody>
      </p:sp>
      <p:sp>
        <p:nvSpPr>
          <p:cNvPr id="72707" name="2 İçerik Yer Tutucusu">
            <a:extLst>
              <a:ext uri="{FF2B5EF4-FFF2-40B4-BE49-F238E27FC236}">
                <a16:creationId xmlns:a16="http://schemas.microsoft.com/office/drawing/2014/main" id="{DCA32ED6-2AB1-E0CB-51E6-3619A1E182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16770" y="979487"/>
            <a:ext cx="4694858" cy="649288"/>
          </a:xfrm>
        </p:spPr>
        <p:txBody>
          <a:bodyPr/>
          <a:lstStyle/>
          <a:p>
            <a:r>
              <a:rPr lang="tr-T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Pakmaya</a:t>
            </a: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 Atık Suyu 2012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</p:txBody>
      </p:sp>
      <p:pic>
        <p:nvPicPr>
          <p:cNvPr id="72708" name="Picture 15">
            <a:extLst>
              <a:ext uri="{FF2B5EF4-FFF2-40B4-BE49-F238E27FC236}">
                <a16:creationId xmlns:a16="http://schemas.microsoft.com/office/drawing/2014/main" id="{12EABECC-1FDC-A3DB-84A3-A97B79F3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6" y="1700213"/>
            <a:ext cx="339248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709" name="Picture 16">
            <a:extLst>
              <a:ext uri="{FF2B5EF4-FFF2-40B4-BE49-F238E27FC236}">
                <a16:creationId xmlns:a16="http://schemas.microsoft.com/office/drawing/2014/main" id="{BBF98CAC-96EF-CBDA-1417-37DCAD2CC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9" y="1700212"/>
            <a:ext cx="5547139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710" name="Picture 11">
            <a:extLst>
              <a:ext uri="{FF2B5EF4-FFF2-40B4-BE49-F238E27FC236}">
                <a16:creationId xmlns:a16="http://schemas.microsoft.com/office/drawing/2014/main" id="{83DCF57B-8417-4D26-8B84-0CCF34D3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1" y="188914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Başlık">
            <a:extLst>
              <a:ext uri="{FF2B5EF4-FFF2-40B4-BE49-F238E27FC236}">
                <a16:creationId xmlns:a16="http://schemas.microsoft.com/office/drawing/2014/main" id="{96336050-D235-2D85-0795-AF98E8190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175" y="188914"/>
            <a:ext cx="4895850" cy="719137"/>
          </a:xfrm>
        </p:spPr>
        <p:txBody>
          <a:bodyPr>
            <a:normAutofit fontScale="90000"/>
          </a:bodyPr>
          <a:lstStyle/>
          <a:p>
            <a:r>
              <a:rPr lang="tr-TR" alt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 UYGULAMALARIMIZ 6</a:t>
            </a:r>
          </a:p>
        </p:txBody>
      </p:sp>
      <p:sp>
        <p:nvSpPr>
          <p:cNvPr id="73731" name="2 İçerik Yer Tutucusu">
            <a:extLst>
              <a:ext uri="{FF2B5EF4-FFF2-40B4-BE49-F238E27FC236}">
                <a16:creationId xmlns:a16="http://schemas.microsoft.com/office/drawing/2014/main" id="{0B3D9819-02B4-235F-9860-36D2396A3F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0731" y="1129506"/>
            <a:ext cx="4032249" cy="649288"/>
          </a:xfrm>
        </p:spPr>
        <p:txBody>
          <a:bodyPr/>
          <a:lstStyle/>
          <a:p>
            <a:r>
              <a:rPr lang="tr-TR" altLang="en-US" dirty="0"/>
              <a:t>Tekstil Atık Suyu 2010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079419EE-F516-4E1D-515A-46438184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/>
          <a:stretch>
            <a:fillRect/>
          </a:stretch>
        </p:blipFill>
        <p:spPr bwMode="auto">
          <a:xfrm>
            <a:off x="315082" y="2290762"/>
            <a:ext cx="3548894" cy="33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3733" name="Picture 17">
            <a:extLst>
              <a:ext uri="{FF2B5EF4-FFF2-40B4-BE49-F238E27FC236}">
                <a16:creationId xmlns:a16="http://schemas.microsoft.com/office/drawing/2014/main" id="{44879303-E5D9-7635-07F5-D29405694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41" y="2290761"/>
            <a:ext cx="3413506" cy="33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3734" name="Picture 18">
            <a:extLst>
              <a:ext uri="{FF2B5EF4-FFF2-40B4-BE49-F238E27FC236}">
                <a16:creationId xmlns:a16="http://schemas.microsoft.com/office/drawing/2014/main" id="{D161286E-3A59-D6AE-9F5C-C6A73527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r="7745" b="6683"/>
          <a:stretch>
            <a:fillRect/>
          </a:stretch>
        </p:blipFill>
        <p:spPr bwMode="auto">
          <a:xfrm>
            <a:off x="8365813" y="2290761"/>
            <a:ext cx="3413506" cy="334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3735" name="Picture 11">
            <a:extLst>
              <a:ext uri="{FF2B5EF4-FFF2-40B4-BE49-F238E27FC236}">
                <a16:creationId xmlns:a16="http://schemas.microsoft.com/office/drawing/2014/main" id="{0B32AAE7-45E0-721B-6D27-B8CFC71A4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1" y="188914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Başlık">
            <a:extLst>
              <a:ext uri="{FF2B5EF4-FFF2-40B4-BE49-F238E27FC236}">
                <a16:creationId xmlns:a16="http://schemas.microsoft.com/office/drawing/2014/main" id="{53EF1530-6F7F-94A2-A65F-43F204F4F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175" y="188914"/>
            <a:ext cx="4895850" cy="719137"/>
          </a:xfrm>
        </p:spPr>
        <p:txBody>
          <a:bodyPr>
            <a:normAutofit fontScale="90000"/>
          </a:bodyPr>
          <a:lstStyle/>
          <a:p>
            <a:r>
              <a:rPr lang="tr-TR" alt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 UYGULAMALARIMIZ 7</a:t>
            </a:r>
          </a:p>
        </p:txBody>
      </p:sp>
      <p:sp>
        <p:nvSpPr>
          <p:cNvPr id="74755" name="2 İçerik Yer Tutucusu">
            <a:extLst>
              <a:ext uri="{FF2B5EF4-FFF2-40B4-BE49-F238E27FC236}">
                <a16:creationId xmlns:a16="http://schemas.microsoft.com/office/drawing/2014/main" id="{E1B21B9E-9D99-E1B4-C773-A0C66064CA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8488" y="931863"/>
            <a:ext cx="5782502" cy="673101"/>
          </a:xfrm>
        </p:spPr>
        <p:txBody>
          <a:bodyPr>
            <a:normAutofit fontScale="92500"/>
          </a:bodyPr>
          <a:lstStyle/>
          <a:p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Bodrum Suda Kireç Giderimi 2010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</p:txBody>
      </p:sp>
      <p:pic>
        <p:nvPicPr>
          <p:cNvPr id="74756" name="Picture 19">
            <a:extLst>
              <a:ext uri="{FF2B5EF4-FFF2-40B4-BE49-F238E27FC236}">
                <a16:creationId xmlns:a16="http://schemas.microsoft.com/office/drawing/2014/main" id="{97DCCE2B-E208-20C8-D021-189BA284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65" y="1628776"/>
            <a:ext cx="60293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7" name="Picture 11">
            <a:extLst>
              <a:ext uri="{FF2B5EF4-FFF2-40B4-BE49-F238E27FC236}">
                <a16:creationId xmlns:a16="http://schemas.microsoft.com/office/drawing/2014/main" id="{682A38F3-18F0-4948-406A-2911458F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1" y="188914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Başlık">
            <a:extLst>
              <a:ext uri="{FF2B5EF4-FFF2-40B4-BE49-F238E27FC236}">
                <a16:creationId xmlns:a16="http://schemas.microsoft.com/office/drawing/2014/main" id="{47C278E9-73A5-72A2-2430-6F1E02BF8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5231" y="229742"/>
            <a:ext cx="4895850" cy="719137"/>
          </a:xfrm>
        </p:spPr>
        <p:txBody>
          <a:bodyPr>
            <a:normAutofit fontScale="90000"/>
          </a:bodyPr>
          <a:lstStyle/>
          <a:p>
            <a:r>
              <a:rPr lang="tr-TR" alt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 UYGULAMALARIMIZ 8</a:t>
            </a:r>
          </a:p>
        </p:txBody>
      </p:sp>
      <p:sp>
        <p:nvSpPr>
          <p:cNvPr id="75779" name="2 İçerik Yer Tutucusu">
            <a:extLst>
              <a:ext uri="{FF2B5EF4-FFF2-40B4-BE49-F238E27FC236}">
                <a16:creationId xmlns:a16="http://schemas.microsoft.com/office/drawing/2014/main" id="{BE257658-CF1B-F0ED-932E-74D19929BC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32175" y="818616"/>
            <a:ext cx="4697136" cy="647700"/>
          </a:xfrm>
        </p:spPr>
        <p:txBody>
          <a:bodyPr>
            <a:normAutofit fontScale="92500"/>
          </a:bodyPr>
          <a:lstStyle/>
          <a:p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Zeytin karasuyu arıtımı 2012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  <a:p>
            <a:pPr>
              <a:buFont typeface="Wingdings" panose="05000000000000000000" pitchFamily="2" charset="2"/>
              <a:buNone/>
            </a:pPr>
            <a:endParaRPr lang="tr-TR" altLang="en-US" dirty="0"/>
          </a:p>
        </p:txBody>
      </p:sp>
      <p:pic>
        <p:nvPicPr>
          <p:cNvPr id="75780" name="Picture 2">
            <a:extLst>
              <a:ext uri="{FF2B5EF4-FFF2-40B4-BE49-F238E27FC236}">
                <a16:creationId xmlns:a16="http://schemas.microsoft.com/office/drawing/2014/main" id="{E73479CE-8614-B4C6-4A7D-6C19D648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9" b="6683"/>
          <a:stretch>
            <a:fillRect/>
          </a:stretch>
        </p:blipFill>
        <p:spPr bwMode="auto">
          <a:xfrm>
            <a:off x="2803525" y="1394135"/>
            <a:ext cx="602932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781" name="Picture 3">
            <a:extLst>
              <a:ext uri="{FF2B5EF4-FFF2-40B4-BE49-F238E27FC236}">
                <a16:creationId xmlns:a16="http://schemas.microsoft.com/office/drawing/2014/main" id="{52C0C930-FA27-ECA3-300C-1B7B9A2F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63" y="3910323"/>
            <a:ext cx="215106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782" name="Picture 4">
            <a:extLst>
              <a:ext uri="{FF2B5EF4-FFF2-40B4-BE49-F238E27FC236}">
                <a16:creationId xmlns:a16="http://schemas.microsoft.com/office/drawing/2014/main" id="{DB6FB98B-B2C1-5C71-7FC1-DD214FD5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5"/>
          <a:stretch>
            <a:fillRect/>
          </a:stretch>
        </p:blipFill>
        <p:spPr bwMode="auto">
          <a:xfrm>
            <a:off x="825500" y="3910323"/>
            <a:ext cx="16986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783" name="Picture 5">
            <a:extLst>
              <a:ext uri="{FF2B5EF4-FFF2-40B4-BE49-F238E27FC236}">
                <a16:creationId xmlns:a16="http://schemas.microsoft.com/office/drawing/2014/main" id="{9BC780E4-AE3A-744B-64ED-A54654D7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9" y="4028591"/>
            <a:ext cx="19843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784" name="Picture 11">
            <a:extLst>
              <a:ext uri="{FF2B5EF4-FFF2-40B4-BE49-F238E27FC236}">
                <a16:creationId xmlns:a16="http://schemas.microsoft.com/office/drawing/2014/main" id="{A8552767-0779-F740-0F5A-2D4F7CF5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47066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Başlık">
            <a:extLst>
              <a:ext uri="{FF2B5EF4-FFF2-40B4-BE49-F238E27FC236}">
                <a16:creationId xmlns:a16="http://schemas.microsoft.com/office/drawing/2014/main" id="{23CE992E-559C-DB59-18E3-81D97F46A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5775" y="549275"/>
            <a:ext cx="5194300" cy="844550"/>
          </a:xfrm>
        </p:spPr>
        <p:txBody>
          <a:bodyPr/>
          <a:lstStyle/>
          <a:p>
            <a: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TARU ÇÖZÜMLERİ</a:t>
            </a:r>
          </a:p>
        </p:txBody>
      </p:sp>
      <p:sp>
        <p:nvSpPr>
          <p:cNvPr id="76803" name="28 İçerik Yer Tutucusu">
            <a:extLst>
              <a:ext uri="{FF2B5EF4-FFF2-40B4-BE49-F238E27FC236}">
                <a16:creationId xmlns:a16="http://schemas.microsoft.com/office/drawing/2014/main" id="{58E635F7-2157-3205-D9D1-AF59BD7DC0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Kapalı devre sularda	: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Tariyon</a:t>
            </a:r>
            <a:endParaRPr lang="tr-T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Havuzlar-Göletler-Soğutma Kuleleri</a:t>
            </a:r>
          </a:p>
          <a:p>
            <a:pPr marL="0" indent="0">
              <a:buNone/>
            </a:pP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  Musluk sularında 	: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Triyon-</a:t>
            </a:r>
            <a:r>
              <a:rPr lang="tr-TR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Metaliyon</a:t>
            </a:r>
            <a:r>
              <a:rPr lang="tr-T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Eviyon-Taviyon-Besiyon</a:t>
            </a:r>
            <a:r>
              <a:rPr lang="tr-T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Aflatoksiyon</a:t>
            </a:r>
            <a:r>
              <a:rPr lang="tr-T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Atık Sularda	: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Tasiyon</a:t>
            </a:r>
            <a:endParaRPr lang="tr-T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en-US" dirty="0"/>
          </a:p>
        </p:txBody>
      </p:sp>
      <p:pic>
        <p:nvPicPr>
          <p:cNvPr id="76804" name="Picture 11">
            <a:extLst>
              <a:ext uri="{FF2B5EF4-FFF2-40B4-BE49-F238E27FC236}">
                <a16:creationId xmlns:a16="http://schemas.microsoft.com/office/drawing/2014/main" id="{BAB2B75A-94AB-0C07-A98D-EE27F177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852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744141FD-B74C-D769-BB36-835EE7D2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145F1B-17C9-BAC8-3877-9FA60F975FA8}"/>
              </a:ext>
            </a:extLst>
          </p:cNvPr>
          <p:cNvSpPr txBox="1">
            <a:spLocks noChangeArrowheads="1"/>
          </p:cNvSpPr>
          <p:nvPr/>
        </p:nvSpPr>
        <p:spPr>
          <a:xfrm>
            <a:off x="692150" y="3581400"/>
            <a:ext cx="8226425" cy="252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altLang="en-US"/>
              <a:t>Salihli 300 dönüm çiftlik 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en-US"/>
              <a:t>	Sulama suyu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en-US"/>
              <a:t>	Hayvancılık İçme suyu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en-US"/>
              <a:t>	Kalan insanların kullanım suyu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en-US"/>
              <a:t>	</a:t>
            </a: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BDA79-7D71-B702-341E-6FB5DF583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688" y="1781175"/>
            <a:ext cx="8226425" cy="12446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TARU ELEKTROLİZ ARITIMI </a:t>
            </a:r>
            <a:b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ARSENİK GİDERİMİ</a:t>
            </a:r>
            <a:endParaRPr lang="en-US" alt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02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84273CF-1236-A3F0-39EE-18DF10BC4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76" y="0"/>
            <a:ext cx="4475163" cy="1244600"/>
          </a:xfrm>
        </p:spPr>
        <p:txBody>
          <a:bodyPr/>
          <a:lstStyle/>
          <a:p>
            <a:r>
              <a:rPr lang="tr-TR" altLang="en-US" sz="4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ÖZETLE. . .</a:t>
            </a:r>
            <a:endParaRPr lang="en-US" altLang="en-US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646767E-3B70-34C7-FAA1-6F47C1F2E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7668" y="945356"/>
            <a:ext cx="4321175" cy="496728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3000"/>
              </a:lnSpc>
              <a:buFont typeface="Wingdings" panose="05000000000000000000" pitchFamily="2" charset="2"/>
              <a:buNone/>
            </a:pPr>
            <a: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TARU UYGULAMALARI:</a:t>
            </a:r>
          </a:p>
          <a:p>
            <a:pPr>
              <a:lnSpc>
                <a:spcPct val="83000"/>
              </a:lnSpc>
            </a:pPr>
            <a:r>
              <a:rPr lang="tr-TR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Suların ve atık sıvıların kimyasal kirliliğini yok eder.</a:t>
            </a:r>
          </a:p>
          <a:p>
            <a:pPr>
              <a:lnSpc>
                <a:spcPct val="83000"/>
              </a:lnSpc>
              <a:buFont typeface="Wingdings" panose="05000000000000000000" pitchFamily="2" charset="2"/>
              <a:buNone/>
            </a:pPr>
            <a:endParaRPr lang="tr-TR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3000"/>
              </a:lnSpc>
            </a:pPr>
            <a:r>
              <a:rPr lang="tr-TR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 serbest su haline getirir.</a:t>
            </a:r>
          </a:p>
          <a:p>
            <a:pPr>
              <a:lnSpc>
                <a:spcPct val="83000"/>
              </a:lnSpc>
              <a:buFont typeface="Wingdings" panose="05000000000000000000" pitchFamily="2" charset="2"/>
              <a:buNone/>
            </a:pPr>
            <a:endParaRPr lang="tr-TR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3000"/>
              </a:lnSpc>
            </a:pPr>
            <a:r>
              <a:rPr lang="tr-TR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Suların ve atık sıvıların organik kirliliğini etkili bir şekilde dezenfekte eder.</a:t>
            </a:r>
          </a:p>
          <a:p>
            <a:pPr>
              <a:lnSpc>
                <a:spcPct val="83000"/>
              </a:lnSpc>
              <a:buFont typeface="Wingdings" panose="05000000000000000000" pitchFamily="2" charset="2"/>
              <a:buNone/>
            </a:pPr>
            <a:endParaRPr lang="tr-TR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3000"/>
              </a:lnSpc>
            </a:pPr>
            <a:r>
              <a:rPr lang="tr-TR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Suları dezenfektan haline getirir.</a:t>
            </a:r>
          </a:p>
          <a:p>
            <a:pPr>
              <a:lnSpc>
                <a:spcPct val="83000"/>
              </a:lnSpc>
            </a:pPr>
            <a:endParaRPr lang="tr-TR" alt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3000"/>
              </a:lnSpc>
              <a:buFont typeface="Wingdings" panose="05000000000000000000" pitchFamily="2" charset="2"/>
              <a:buNone/>
            </a:pPr>
            <a:r>
              <a:rPr lang="tr-TR" alt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Bütün bunları aklın ve ilmin ışığında, doğanın kurallarına bağlı kalarak yapar.</a:t>
            </a:r>
          </a:p>
          <a:p>
            <a:pPr>
              <a:lnSpc>
                <a:spcPct val="83000"/>
              </a:lnSpc>
            </a:pPr>
            <a:endParaRPr lang="tr-TR" altLang="en-US" dirty="0"/>
          </a:p>
          <a:p>
            <a:pPr>
              <a:lnSpc>
                <a:spcPct val="83000"/>
              </a:lnSpc>
              <a:buFont typeface="Wingdings" panose="05000000000000000000" pitchFamily="2" charset="2"/>
              <a:buNone/>
            </a:pPr>
            <a:endParaRPr lang="tr-TR" altLang="en-US" dirty="0"/>
          </a:p>
        </p:txBody>
      </p:sp>
      <p:pic>
        <p:nvPicPr>
          <p:cNvPr id="77828" name="Picture 6" descr="su1">
            <a:extLst>
              <a:ext uri="{FF2B5EF4-FFF2-40B4-BE49-F238E27FC236}">
                <a16:creationId xmlns:a16="http://schemas.microsoft.com/office/drawing/2014/main" id="{6BA6641E-F533-0B64-102F-566BBC23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0800"/>
            <a:ext cx="42100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>
            <a:extLst>
              <a:ext uri="{FF2B5EF4-FFF2-40B4-BE49-F238E27FC236}">
                <a16:creationId xmlns:a16="http://schemas.microsoft.com/office/drawing/2014/main" id="{52FC5E08-578A-9825-FB72-89AF4489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268413"/>
            <a:ext cx="3860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1">
            <a:extLst>
              <a:ext uri="{FF2B5EF4-FFF2-40B4-BE49-F238E27FC236}">
                <a16:creationId xmlns:a16="http://schemas.microsoft.com/office/drawing/2014/main" id="{E46ACD70-C254-6DB4-5BEC-F0C6BBB1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3" y="193675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D73AA13-8A07-8755-199F-4D7766909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765176"/>
            <a:ext cx="8226425" cy="2016125"/>
          </a:xfrm>
        </p:spPr>
        <p:txBody>
          <a:bodyPr/>
          <a:lstStyle/>
          <a:p>
            <a:pPr>
              <a:lnSpc>
                <a:spcPct val="83000"/>
              </a:lnSpc>
              <a:buFont typeface="Wingdings" panose="05000000000000000000" pitchFamily="2" charset="2"/>
              <a:buNone/>
            </a:pPr>
            <a:r>
              <a:rPr lang="tr-TR" altLang="en-US" sz="2400" dirty="0"/>
              <a:t>	</a:t>
            </a:r>
            <a:r>
              <a:rPr lang="tr-TR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Taru</a:t>
            </a:r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Enerji, ISO 9001, 13485 ,CE ve Sanayi Bakanlığının gereksindiği tüm belgelere sahip olup, ayrıca medikal ürünleri, Ulusal Bilgi Bankasına da kayıtlıdır. </a:t>
            </a:r>
          </a:p>
          <a:p>
            <a:pPr>
              <a:lnSpc>
                <a:spcPct val="83000"/>
              </a:lnSpc>
              <a:buFont typeface="Wingdings" panose="05000000000000000000" pitchFamily="2" charset="2"/>
              <a:buNone/>
            </a:pPr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TARU, 2 ana başlıkta çalışmaktadır. 		</a:t>
            </a:r>
          </a:p>
          <a:p>
            <a:pPr lvl="1">
              <a:lnSpc>
                <a:spcPct val="83000"/>
              </a:lnSpc>
              <a:buFont typeface="Wingdings" panose="05000000000000000000" pitchFamily="2" charset="2"/>
              <a:buNone/>
            </a:pP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 ve sıvıların şartlandırılması </a:t>
            </a:r>
          </a:p>
          <a:p>
            <a:pPr lvl="1">
              <a:lnSpc>
                <a:spcPct val="83000"/>
              </a:lnSpc>
              <a:buFontTx/>
              <a:buNone/>
            </a:pP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Hava ve gazların şartlandırılması </a:t>
            </a:r>
          </a:p>
          <a:p>
            <a:pPr lvl="1">
              <a:lnSpc>
                <a:spcPct val="83000"/>
              </a:lnSpc>
              <a:buFontTx/>
              <a:buNone/>
            </a:pPr>
            <a:endParaRPr lang="tr-TR" altLang="en-US" sz="1800" dirty="0">
              <a:latin typeface="Calibri" panose="020F0502020204030204" pitchFamily="34" charset="0"/>
            </a:endParaRPr>
          </a:p>
          <a:p>
            <a:pPr lvl="1">
              <a:lnSpc>
                <a:spcPct val="83000"/>
              </a:lnSpc>
              <a:buFontTx/>
              <a:buNone/>
            </a:pPr>
            <a:endParaRPr lang="tr-TR" altLang="en-US" sz="1800" dirty="0">
              <a:latin typeface="Calibri" panose="020F0502020204030204" pitchFamily="34" charset="0"/>
            </a:endParaRPr>
          </a:p>
          <a:p>
            <a:pPr lvl="1">
              <a:lnSpc>
                <a:spcPct val="83000"/>
              </a:lnSpc>
              <a:buFontTx/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pic>
        <p:nvPicPr>
          <p:cNvPr id="78851" name="Picture 7" descr="ISO9001">
            <a:extLst>
              <a:ext uri="{FF2B5EF4-FFF2-40B4-BE49-F238E27FC236}">
                <a16:creationId xmlns:a16="http://schemas.microsoft.com/office/drawing/2014/main" id="{61445650-A328-269F-4052-84A99210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284538"/>
            <a:ext cx="266382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8" descr="ISO13485">
            <a:extLst>
              <a:ext uri="{FF2B5EF4-FFF2-40B4-BE49-F238E27FC236}">
                <a16:creationId xmlns:a16="http://schemas.microsoft.com/office/drawing/2014/main" id="{3987A625-0418-AF08-C695-56077896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3284538"/>
            <a:ext cx="25923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10" descr="MEYER CE">
            <a:extLst>
              <a:ext uri="{FF2B5EF4-FFF2-40B4-BE49-F238E27FC236}">
                <a16:creationId xmlns:a16="http://schemas.microsoft.com/office/drawing/2014/main" id="{B695F6D8-3758-ECCF-F7F8-A22AE827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1" y="3213100"/>
            <a:ext cx="261461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1">
            <a:extLst>
              <a:ext uri="{FF2B5EF4-FFF2-40B4-BE49-F238E27FC236}">
                <a16:creationId xmlns:a16="http://schemas.microsoft.com/office/drawing/2014/main" id="{BE7362ED-B534-21DE-16B8-8D805A60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9" y="187809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>
            <a:extLst>
              <a:ext uri="{FF2B5EF4-FFF2-40B4-BE49-F238E27FC236}">
                <a16:creationId xmlns:a16="http://schemas.microsoft.com/office/drawing/2014/main" id="{334F03EA-C602-C9ED-0828-0C9DBFC37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2787" y="1220786"/>
            <a:ext cx="8226425" cy="2832100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altLang="en-US" dirty="0"/>
              <a:t>Suyumuzu dikkatli kullanmak sadece vatandaşlık değil insanlık görevimizdir.</a:t>
            </a:r>
          </a:p>
          <a:p>
            <a:pPr algn="ctr">
              <a:buFontTx/>
              <a:buNone/>
            </a:pPr>
            <a:r>
              <a:rPr lang="tr-TR" altLang="en-US" dirty="0"/>
              <a:t> </a:t>
            </a:r>
          </a:p>
          <a:p>
            <a:pPr algn="ctr">
              <a:buFontTx/>
              <a:buNone/>
            </a:pPr>
            <a:r>
              <a:rPr lang="tr-TR" altLang="en-US" dirty="0"/>
              <a:t>Çocuklarımıza ve torunlarımıza da içecek ve işleyecek temiz su bırakmak zorundayız….</a:t>
            </a:r>
            <a:endParaRPr lang="en-US" altLang="en-US" dirty="0"/>
          </a:p>
        </p:txBody>
      </p:sp>
      <p:pic>
        <p:nvPicPr>
          <p:cNvPr id="79875" name="Picture 5" descr="gerıdon su log son">
            <a:extLst>
              <a:ext uri="{FF2B5EF4-FFF2-40B4-BE49-F238E27FC236}">
                <a16:creationId xmlns:a16="http://schemas.microsoft.com/office/drawing/2014/main" id="{3C4361A1-18EE-70D1-64C1-F7A19F86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221164"/>
            <a:ext cx="21844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11">
            <a:extLst>
              <a:ext uri="{FF2B5EF4-FFF2-40B4-BE49-F238E27FC236}">
                <a16:creationId xmlns:a16="http://schemas.microsoft.com/office/drawing/2014/main" id="{CE074E0A-0421-A436-1E1A-DFCCB3EF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0" y="240818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0D1676A-85BB-79AB-4FD2-5EF93013D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268414"/>
            <a:ext cx="4464050" cy="4522787"/>
          </a:xfrm>
        </p:spPr>
        <p:txBody>
          <a:bodyPr/>
          <a:lstStyle/>
          <a:p>
            <a:pPr algn="ctr">
              <a:buNone/>
            </a:pP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Çeşitli kimyasalların insan ve çevre sağlığına zarar verdiği günümüzde mümkün olduğunca doğayı taklit ederek daha sağlıklı günlere ulaşabileceğimizi umuyoruz.</a:t>
            </a:r>
          </a:p>
          <a:p>
            <a:pPr algn="ctr">
              <a:buNone/>
            </a:pP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Bize ayırdığınız zaman için sizlere teşekkür ederiz. 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899" name="Picture 7" descr="MPj04093380000[1]">
            <a:extLst>
              <a:ext uri="{FF2B5EF4-FFF2-40B4-BE49-F238E27FC236}">
                <a16:creationId xmlns:a16="http://schemas.microsoft.com/office/drawing/2014/main" id="{5A431F18-ED34-7441-6789-81477E13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268413"/>
            <a:ext cx="2917825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11">
            <a:extLst>
              <a:ext uri="{FF2B5EF4-FFF2-40B4-BE49-F238E27FC236}">
                <a16:creationId xmlns:a16="http://schemas.microsoft.com/office/drawing/2014/main" id="{8FE55641-9B43-0255-337C-AC97F17D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0" y="214314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536AB0F-19BA-1EE9-E510-14AE768B6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73025"/>
            <a:ext cx="6265862" cy="720725"/>
          </a:xfrm>
        </p:spPr>
        <p:txBody>
          <a:bodyPr/>
          <a:lstStyle/>
          <a:p>
            <a:pPr algn="ctr"/>
            <a:r>
              <a:rPr lang="tr-TR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Arsenik Sonuçları</a:t>
            </a:r>
            <a:endParaRPr lang="en-US" alt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B12C2160-C144-C022-3BA2-4F42C2FB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1"/>
          <a:stretch>
            <a:fillRect/>
          </a:stretch>
        </p:blipFill>
        <p:spPr bwMode="auto">
          <a:xfrm>
            <a:off x="1151731" y="926306"/>
            <a:ext cx="396081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32CBBE6A-B281-DAE6-C97E-7956B661E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6220046" y="861218"/>
            <a:ext cx="4487862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E91712C-8EB3-5C16-1172-CDAD26E9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116256"/>
            <a:ext cx="9783738" cy="10588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38138" indent="-338138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D4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D4"/>
              </a:buClr>
              <a:buSzPct val="75000"/>
              <a:buFont typeface="Wingdings" panose="05000000000000000000" pitchFamily="2" charset="2"/>
              <a:buChar char="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D4"/>
              </a:buClr>
              <a:buSzPct val="7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D4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D4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D4"/>
              </a:buClr>
              <a:buSzPct val="75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D4"/>
              </a:buClr>
              <a:buSzPct val="75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D4"/>
              </a:buClr>
              <a:buSzPct val="75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D4"/>
              </a:buClr>
              <a:buSzPct val="75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en-US" kern="0" dirty="0"/>
              <a:t>         Giriş : 54,9 µg/</a:t>
            </a:r>
            <a:r>
              <a:rPr lang="tr-TR" altLang="en-US" kern="0" dirty="0" err="1"/>
              <a:t>lt</a:t>
            </a:r>
            <a:r>
              <a:rPr lang="tr-TR" altLang="en-US" kern="0" dirty="0"/>
              <a:t>			                           Çıkış :0 µg/</a:t>
            </a:r>
            <a:r>
              <a:rPr lang="tr-TR" altLang="en-US" kern="0" dirty="0" err="1"/>
              <a:t>lt</a:t>
            </a:r>
            <a:endParaRPr lang="tr-TR" altLang="en-US" kern="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tr-TR" altLang="en-US" kern="0" dirty="0"/>
              <a:t>Arıtım : %100	</a:t>
            </a:r>
            <a:endParaRPr lang="en-US" altLang="en-US" kern="0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C105A7A8-ACED-1684-9258-5A8E70F7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7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27D6A36F-A842-A226-DA24-843C1D4E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264D54-125B-0F2A-00B3-00B3797AF72A}"/>
              </a:ext>
            </a:extLst>
          </p:cNvPr>
          <p:cNvSpPr txBox="1">
            <a:spLocks noChangeArrowheads="1"/>
          </p:cNvSpPr>
          <p:nvPr/>
        </p:nvSpPr>
        <p:spPr>
          <a:xfrm>
            <a:off x="3027387" y="3429000"/>
            <a:ext cx="8226425" cy="252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tr-TR" altLang="en-US" dirty="0"/>
              <a:t>Bodrum 100 dönüm </a:t>
            </a:r>
            <a:r>
              <a:rPr lang="tr-TR" altLang="en-US" dirty="0" err="1"/>
              <a:t>Mandalin</a:t>
            </a:r>
            <a:r>
              <a:rPr lang="tr-TR" altLang="en-US" dirty="0"/>
              <a:t> Bahçesi 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dirty="0"/>
              <a:t>	Sulama suyu dezenfeksiyonu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dirty="0"/>
              <a:t>	Ağaçlarda mantar giderimi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dirty="0"/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dirty="0"/>
              <a:t>	</a:t>
            </a: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514A0E-B895-506E-E23B-D2D061E6E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2787" y="1274738"/>
            <a:ext cx="8226425" cy="12446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TARU ELEKTROLİZ ARITIMI </a:t>
            </a:r>
            <a:b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MANTAR GİDERİMİ</a:t>
            </a:r>
            <a:endParaRPr lang="en-US" alt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8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42323C9-8B8F-283F-797A-C4A9D54A3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7962" y="214313"/>
            <a:ext cx="6818069" cy="720725"/>
          </a:xfrm>
        </p:spPr>
        <p:txBody>
          <a:bodyPr>
            <a:noAutofit/>
          </a:bodyPr>
          <a:lstStyle/>
          <a:p>
            <a:pPr algn="ctr"/>
            <a:r>
              <a:rPr lang="tr-TR" alt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Fotoğraflar: Mantar giderimi %100</a:t>
            </a:r>
            <a:endParaRPr lang="en-US" alt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5" descr="zemin, açık hava, bina, tablo içeren bir resim&#10;&#10;Açıklama otomatik olarak oluşturuldu">
            <a:extLst>
              <a:ext uri="{FF2B5EF4-FFF2-40B4-BE49-F238E27FC236}">
                <a16:creationId xmlns:a16="http://schemas.microsoft.com/office/drawing/2014/main" id="{1AB28B42-AAB9-BB81-1501-6ECE1266C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99" y="1053306"/>
            <a:ext cx="378777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 descr="tablo, iç mekan içeren bir resim">
            <a:extLst>
              <a:ext uri="{FF2B5EF4-FFF2-40B4-BE49-F238E27FC236}">
                <a16:creationId xmlns:a16="http://schemas.microsoft.com/office/drawing/2014/main" id="{3D88DF43-DA33-C6C6-B83D-2B1F2F78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935038"/>
            <a:ext cx="5247395" cy="561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8">
            <a:extLst>
              <a:ext uri="{FF2B5EF4-FFF2-40B4-BE49-F238E27FC236}">
                <a16:creationId xmlns:a16="http://schemas.microsoft.com/office/drawing/2014/main" id="{B2CC3818-83D9-A081-7578-081036DD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98" y="4185443"/>
            <a:ext cx="37877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666FD26-0455-1E66-AE37-A6101786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7950BBC-91D1-F41B-8425-77DFA078C579}"/>
              </a:ext>
            </a:extLst>
          </p:cNvPr>
          <p:cNvSpPr txBox="1">
            <a:spLocks noChangeArrowheads="1"/>
          </p:cNvSpPr>
          <p:nvPr/>
        </p:nvSpPr>
        <p:spPr>
          <a:xfrm>
            <a:off x="1787988" y="3540125"/>
            <a:ext cx="8226425" cy="1319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en-US" dirty="0"/>
              <a:t>Niğde-Bor Ceviz Çiftliğinde Sulama Suyu Arıtımı test sonuçları;</a:t>
            </a: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D466BA-F591-3A99-87C4-112062317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7989" y="1413669"/>
            <a:ext cx="8226425" cy="12446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TARU ELEKTROLİZ ARITIMI BOR GİDERİMİ </a:t>
            </a:r>
            <a:endParaRPr lang="en-US" alt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48F15C46-93F9-A639-FE5D-5DCE9A9B7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46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E437461-D6AE-8A28-C298-63BE2D269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9762" y="68262"/>
            <a:ext cx="5832475" cy="720725"/>
          </a:xfrm>
        </p:spPr>
        <p:txBody>
          <a:bodyPr/>
          <a:lstStyle/>
          <a:p>
            <a:r>
              <a:rPr lang="tr-TR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 Sonuçları 1-Ham su</a:t>
            </a:r>
            <a:endParaRPr lang="en-US" alt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386556CA-5450-035A-D8ED-7C823FBD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6383" r="31888" b="12183"/>
          <a:stretch>
            <a:fillRect/>
          </a:stretch>
        </p:blipFill>
        <p:spPr bwMode="auto">
          <a:xfrm>
            <a:off x="2087671" y="972343"/>
            <a:ext cx="8016655" cy="546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E03C127A-931B-37BB-2459-A27A2AAF9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4313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F94E0B0-5ED8-8066-0969-B827D3D1941D}"/>
              </a:ext>
            </a:extLst>
          </p:cNvPr>
          <p:cNvSpPr/>
          <p:nvPr/>
        </p:nvSpPr>
        <p:spPr>
          <a:xfrm>
            <a:off x="2398643" y="4346713"/>
            <a:ext cx="5486400" cy="17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5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67BBCA1-CBE4-A6D9-6717-C2EADDBD2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2796" y="92765"/>
            <a:ext cx="6265862" cy="700985"/>
          </a:xfrm>
        </p:spPr>
        <p:txBody>
          <a:bodyPr/>
          <a:lstStyle/>
          <a:p>
            <a:r>
              <a:rPr lang="tr-TR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 Sonuçları 2-Arıtılmış Su</a:t>
            </a:r>
            <a:endParaRPr lang="en-US" alt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1">
            <a:extLst>
              <a:ext uri="{FF2B5EF4-FFF2-40B4-BE49-F238E27FC236}">
                <a16:creationId xmlns:a16="http://schemas.microsoft.com/office/drawing/2014/main" id="{FE35E37E-295D-2476-5C16-EB25B6E99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6383" r="34250" b="10780"/>
          <a:stretch>
            <a:fillRect/>
          </a:stretch>
        </p:blipFill>
        <p:spPr bwMode="auto">
          <a:xfrm>
            <a:off x="500063" y="1249775"/>
            <a:ext cx="5688702" cy="435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Nesne 3">
            <a:extLst>
              <a:ext uri="{FF2B5EF4-FFF2-40B4-BE49-F238E27FC236}">
                <a16:creationId xmlns:a16="http://schemas.microsoft.com/office/drawing/2014/main" id="{E3FFB19E-FE60-2D51-D8F4-E97CF47CF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873514"/>
              </p:ext>
            </p:extLst>
          </p:nvPr>
        </p:nvGraphicFramePr>
        <p:xfrm>
          <a:off x="7121767" y="1249776"/>
          <a:ext cx="4473782" cy="435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3457411" imgH="3048126" progId="Excel.Sheet.12">
                  <p:embed/>
                </p:oleObj>
              </mc:Choice>
              <mc:Fallback>
                <p:oleObj name="Worksheet" r:id="rId4" imgW="3457411" imgH="3048126" progId="Excel.Sheet.12">
                  <p:embed/>
                  <p:pic>
                    <p:nvPicPr>
                      <p:cNvPr id="1026" name="Nesne 3">
                        <a:extLst>
                          <a:ext uri="{FF2B5EF4-FFF2-40B4-BE49-F238E27FC236}">
                            <a16:creationId xmlns:a16="http://schemas.microsoft.com/office/drawing/2014/main" id="{AFCAF774-669B-3B70-F2B6-37E9E38D77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767" y="1249776"/>
                        <a:ext cx="4473782" cy="4358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>
            <a:extLst>
              <a:ext uri="{FF2B5EF4-FFF2-40B4-BE49-F238E27FC236}">
                <a16:creationId xmlns:a16="http://schemas.microsoft.com/office/drawing/2014/main" id="{762A4D37-B646-603E-FB21-847B53CA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8EEE3C67-C780-DF53-819F-0546F231D1AF}"/>
              </a:ext>
            </a:extLst>
          </p:cNvPr>
          <p:cNvSpPr/>
          <p:nvPr/>
        </p:nvSpPr>
        <p:spPr>
          <a:xfrm>
            <a:off x="500063" y="4020860"/>
            <a:ext cx="4111456" cy="157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A7F1901-EE0B-B9B9-CA2A-42C64F4535AF}"/>
              </a:ext>
            </a:extLst>
          </p:cNvPr>
          <p:cNvSpPr/>
          <p:nvPr/>
        </p:nvSpPr>
        <p:spPr>
          <a:xfrm>
            <a:off x="7121767" y="2351087"/>
            <a:ext cx="4473782" cy="22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74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647</Words>
  <Application>Microsoft Office PowerPoint</Application>
  <PresentationFormat>Geniş ekran</PresentationFormat>
  <Paragraphs>213</Paragraphs>
  <Slides>33</Slides>
  <Notes>12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1" baseType="lpstr">
      <vt:lpstr>Arial Unicode MS</vt:lpstr>
      <vt:lpstr>Arial</vt:lpstr>
      <vt:lpstr>Calibri</vt:lpstr>
      <vt:lpstr>Calibri Light</vt:lpstr>
      <vt:lpstr>Times New Roman</vt:lpstr>
      <vt:lpstr>Wingdings</vt:lpstr>
      <vt:lpstr>Office Teması</vt:lpstr>
      <vt:lpstr>Worksheet</vt:lpstr>
      <vt:lpstr>TOHUMDAN FİDEYE ELEKTOLİKİT SU</vt:lpstr>
      <vt:lpstr>PowerPoint Sunusu</vt:lpstr>
      <vt:lpstr>TARU ELEKTROLİZ ARITIMI  ARSENİK GİDERİMİ</vt:lpstr>
      <vt:lpstr>Arsenik Sonuçları</vt:lpstr>
      <vt:lpstr>TARU ELEKTROLİZ ARITIMI  MANTAR GİDERİMİ</vt:lpstr>
      <vt:lpstr>Fotoğraflar: Mantar giderimi %100</vt:lpstr>
      <vt:lpstr>TARU ELEKTROLİZ ARITIMI BOR GİDERİMİ </vt:lpstr>
      <vt:lpstr>Bor Sonuçları 1-Ham su</vt:lpstr>
      <vt:lpstr>Bor Sonuçları 2-Arıtılmış Su</vt:lpstr>
      <vt:lpstr>BOR CİHAZI FOTOGRAFLARI 1</vt:lpstr>
      <vt:lpstr>BOR CİHAZI FOTOGRAFLARI 2</vt:lpstr>
      <vt:lpstr>BOR CİHAZI FOTOGRAFLARI 3</vt:lpstr>
      <vt:lpstr>BAZI ENDÜSTRİYEL SONUÇLAR 3</vt:lpstr>
      <vt:lpstr>PowerPoint Sunusu</vt:lpstr>
      <vt:lpstr>PowerPoint Sunusu</vt:lpstr>
      <vt:lpstr>İYONİZASYON SONUÇ 2</vt:lpstr>
      <vt:lpstr>PowerPoint Sunusu</vt:lpstr>
      <vt:lpstr>İYONİZASYON SONUÇ 3</vt:lpstr>
      <vt:lpstr>PowerPoint Sunusu</vt:lpstr>
      <vt:lpstr>BAZI UYGULAMALARIMIZ 1</vt:lpstr>
      <vt:lpstr>Bilkent Oteli Referans Yazısı</vt:lpstr>
      <vt:lpstr>BAZI UYGULAMALARIMIZ 2</vt:lpstr>
      <vt:lpstr>BAZI UYGULAMALARIMIZ 3</vt:lpstr>
      <vt:lpstr>BAZI UYGULAMALARIMIZ 4</vt:lpstr>
      <vt:lpstr>BAZI UYGULAMALARIMIZ 5</vt:lpstr>
      <vt:lpstr>BAZI UYGULAMALARIMIZ 6</vt:lpstr>
      <vt:lpstr>BAZI UYGULAMALARIMIZ 7</vt:lpstr>
      <vt:lpstr>BAZI UYGULAMALARIMIZ 8</vt:lpstr>
      <vt:lpstr>TARU ÇÖZÜMLERİ</vt:lpstr>
      <vt:lpstr>ÖZETLE. . .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TOHUMDAN FİDEYE ELEKTROLİZ</dc:title>
  <dc:creator>lenovo</dc:creator>
  <cp:lastModifiedBy>Lenovo</cp:lastModifiedBy>
  <cp:revision>41</cp:revision>
  <dcterms:created xsi:type="dcterms:W3CDTF">2023-02-07T08:28:10Z</dcterms:created>
  <dcterms:modified xsi:type="dcterms:W3CDTF">2023-03-14T09:06:08Z</dcterms:modified>
</cp:coreProperties>
</file>